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4"/>
  </p:sldMasterIdLst>
  <p:notesMasterIdLst>
    <p:notesMasterId r:id="rId25"/>
  </p:notesMasterIdLst>
  <p:handoutMasterIdLst>
    <p:handoutMasterId r:id="rId26"/>
  </p:handoutMasterIdLst>
  <p:sldIdLst>
    <p:sldId id="798" r:id="rId5"/>
    <p:sldId id="799" r:id="rId6"/>
    <p:sldId id="802" r:id="rId7"/>
    <p:sldId id="803" r:id="rId8"/>
    <p:sldId id="831" r:id="rId9"/>
    <p:sldId id="835" r:id="rId10"/>
    <p:sldId id="808" r:id="rId11"/>
    <p:sldId id="829" r:id="rId12"/>
    <p:sldId id="828" r:id="rId13"/>
    <p:sldId id="810" r:id="rId14"/>
    <p:sldId id="820" r:id="rId15"/>
    <p:sldId id="821" r:id="rId16"/>
    <p:sldId id="836" r:id="rId17"/>
    <p:sldId id="822" r:id="rId18"/>
    <p:sldId id="823" r:id="rId19"/>
    <p:sldId id="824" r:id="rId20"/>
    <p:sldId id="809" r:id="rId21"/>
    <p:sldId id="825" r:id="rId22"/>
    <p:sldId id="830" r:id="rId23"/>
    <p:sldId id="826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E649C14-04E0-4101-BCCC-22C10348F3D4}">
          <p14:sldIdLst>
            <p14:sldId id="798"/>
            <p14:sldId id="799"/>
          </p14:sldIdLst>
        </p14:section>
        <p14:section name="The range" id="{D676451F-0633-48F8-BD02-0F74B493DF07}">
          <p14:sldIdLst>
            <p14:sldId id="802"/>
            <p14:sldId id="803"/>
            <p14:sldId id="831"/>
            <p14:sldId id="835"/>
          </p14:sldIdLst>
        </p14:section>
        <p14:section name="Innovations" id="{3FB1790D-6D42-44D3-8C21-6D72399CC648}">
          <p14:sldIdLst>
            <p14:sldId id="808"/>
            <p14:sldId id="829"/>
            <p14:sldId id="828"/>
            <p14:sldId id="810"/>
          </p14:sldIdLst>
        </p14:section>
        <p14:section name="Value propositions" id="{22090541-8A9F-4F24-AB47-D24436D4EEA0}">
          <p14:sldIdLst>
            <p14:sldId id="820"/>
            <p14:sldId id="821"/>
            <p14:sldId id="836"/>
            <p14:sldId id="822"/>
            <p14:sldId id="823"/>
            <p14:sldId id="824"/>
            <p14:sldId id="809"/>
            <p14:sldId id="825"/>
          </p14:sldIdLst>
        </p14:section>
        <p14:section name="Trane range" id="{B19B5077-3F05-4961-991F-260445B17EC8}">
          <p14:sldIdLst>
            <p14:sldId id="830"/>
            <p14:sldId id="82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16">
          <p15:clr>
            <a:srgbClr val="A4A3A4"/>
          </p15:clr>
        </p15:guide>
        <p15:guide id="2" orient="horz" pos="604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5462">
          <p15:clr>
            <a:srgbClr val="A4A3A4"/>
          </p15:clr>
        </p15:guide>
        <p15:guide id="5" pos="5458">
          <p15:clr>
            <a:srgbClr val="A4A3A4"/>
          </p15:clr>
        </p15:guide>
        <p15:guide id="6" pos="28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F0694D"/>
    <a:srgbClr val="EE4422"/>
    <a:srgbClr val="008000"/>
    <a:srgbClr val="636466"/>
    <a:srgbClr val="569C7E"/>
    <a:srgbClr val="2F8270"/>
    <a:srgbClr val="0000C8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2214" autoAdjust="0"/>
  </p:normalViewPr>
  <p:slideViewPr>
    <p:cSldViewPr snapToGrid="0">
      <p:cViewPr varScale="1">
        <p:scale>
          <a:sx n="94" d="100"/>
          <a:sy n="94" d="100"/>
        </p:scale>
        <p:origin x="-1022" y="-72"/>
      </p:cViewPr>
      <p:guideLst>
        <p:guide orient="horz" pos="4216"/>
        <p:guide orient="horz" pos="604"/>
        <p:guide orient="horz" pos="2166"/>
        <p:guide pos="5462"/>
        <p:guide pos="5458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 snapToGrid="0">
      <p:cViewPr>
        <p:scale>
          <a:sx n="75" d="100"/>
          <a:sy n="75" d="100"/>
        </p:scale>
        <p:origin x="-2118" y="-72"/>
      </p:cViewPr>
      <p:guideLst>
        <p:guide orient="horz" pos="2928"/>
        <p:guide orient="horz" pos="3024"/>
        <p:guide pos="2208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81589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t" anchorCtr="0" compatLnSpc="1">
            <a:prstTxWarp prst="textNoShape">
              <a:avLst/>
            </a:prstTxWarp>
          </a:bodyPr>
          <a:lstStyle>
            <a:lvl1pPr defTabSz="954224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3613" y="0"/>
            <a:ext cx="3181588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t" anchorCtr="0" compatLnSpc="1">
            <a:prstTxWarp prst="textNoShape">
              <a:avLst/>
            </a:prstTxWarp>
          </a:bodyPr>
          <a:lstStyle>
            <a:lvl1pPr algn="r" defTabSz="954224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9107"/>
            <a:ext cx="3181589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b" anchorCtr="0" compatLnSpc="1">
            <a:prstTxWarp prst="textNoShape">
              <a:avLst/>
            </a:prstTxWarp>
          </a:bodyPr>
          <a:lstStyle>
            <a:lvl1pPr defTabSz="954224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3613" y="9129107"/>
            <a:ext cx="3181588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b" anchorCtr="0" compatLnSpc="1">
            <a:prstTxWarp prst="textNoShape">
              <a:avLst/>
            </a:prstTxWarp>
          </a:bodyPr>
          <a:lstStyle>
            <a:lvl1pPr algn="r" defTabSz="954224" eaLnBrk="0" hangingPunct="0">
              <a:defRPr sz="1200" b="0">
                <a:latin typeface="Times New Roman" pitchFamily="18" charset="0"/>
              </a:defRPr>
            </a:lvl1pPr>
          </a:lstStyle>
          <a:p>
            <a:fld id="{FFABB530-990E-44F5-BC45-3B4E9EB72092}" type="slidenum">
              <a:rPr lang="en-US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2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81589" cy="4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t" anchorCtr="0" compatLnSpc="1">
            <a:prstTxWarp prst="textNoShape">
              <a:avLst/>
            </a:prstTxWarp>
          </a:bodyPr>
          <a:lstStyle>
            <a:lvl1pPr defTabSz="954224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3613" y="2"/>
            <a:ext cx="3181588" cy="47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t" anchorCtr="0" compatLnSpc="1">
            <a:prstTxWarp prst="textNoShape">
              <a:avLst/>
            </a:prstTxWarp>
          </a:bodyPr>
          <a:lstStyle>
            <a:lvl1pPr algn="r" defTabSz="954224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8250" y="709613"/>
            <a:ext cx="4840288" cy="3630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296" y="4577957"/>
            <a:ext cx="5404611" cy="43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55914"/>
            <a:ext cx="3181589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b" anchorCtr="0" compatLnSpc="1">
            <a:prstTxWarp prst="textNoShape">
              <a:avLst/>
            </a:prstTxWarp>
          </a:bodyPr>
          <a:lstStyle>
            <a:lvl1pPr defTabSz="954224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3613" y="9155914"/>
            <a:ext cx="3181588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9" tIns="47635" rIns="95269" bIns="47635" numCol="1" anchor="b" anchorCtr="0" compatLnSpc="1">
            <a:prstTxWarp prst="textNoShape">
              <a:avLst/>
            </a:prstTxWarp>
          </a:bodyPr>
          <a:lstStyle>
            <a:lvl1pPr algn="r" defTabSz="954224" eaLnBrk="0" hangingPunct="0">
              <a:defRPr sz="1200" b="0">
                <a:latin typeface="Times New Roman" pitchFamily="18" charset="0"/>
              </a:defRPr>
            </a:lvl1pPr>
          </a:lstStyle>
          <a:p>
            <a:fld id="{7791407F-C532-43E8-90E0-1B0CD6DAFEDC}" type="slidenum">
              <a:rPr lang="en-US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3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29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18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68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29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976966" cy="7096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2000"/>
            <a:ext cx="8226000" cy="4536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DC5034"/>
                </a:solidFill>
              </a:defRPr>
            </a:lvl1pPr>
            <a:lvl2pPr>
              <a:buClr>
                <a:srgbClr val="DC503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5291" y="357166"/>
            <a:ext cx="1504510" cy="5000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36910" r="1267" b="26436"/>
          <a:stretch/>
        </p:blipFill>
        <p:spPr bwMode="auto">
          <a:xfrm>
            <a:off x="117446" y="125834"/>
            <a:ext cx="8909108" cy="661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-1" r="3925" b="63831"/>
          <a:stretch/>
        </p:blipFill>
        <p:spPr bwMode="auto">
          <a:xfrm>
            <a:off x="117445" y="125835"/>
            <a:ext cx="8909109" cy="661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145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731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8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5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68" y="357166"/>
            <a:ext cx="2166209" cy="720000"/>
          </a:xfrm>
          <a:prstGeom prst="rect">
            <a:avLst/>
          </a:prstGeom>
        </p:spPr>
      </p:pic>
      <p:pic>
        <p:nvPicPr>
          <p:cNvPr id="9" name="Picture 8" descr="trane-logo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51319" y="357166"/>
            <a:ext cx="1944216" cy="646215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-1" r="3925" b="63831"/>
          <a:stretch/>
        </p:blipFill>
        <p:spPr bwMode="auto">
          <a:xfrm>
            <a:off x="117445" y="125835"/>
            <a:ext cx="8909109" cy="661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661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2166209" cy="720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910" y="1428736"/>
            <a:ext cx="7000924" cy="1214446"/>
          </a:xfrm>
          <a:prstGeom prst="rect">
            <a:avLst/>
          </a:prstGeom>
        </p:spPr>
        <p:txBody>
          <a:bodyPr anchor="b"/>
          <a:lstStyle>
            <a:lvl1pPr>
              <a:buNone/>
              <a:defRPr sz="36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 smtClean="0"/>
              <a:t>Master title</a:t>
            </a:r>
            <a:endParaRPr lang="nl-BE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42910" y="2714620"/>
            <a:ext cx="7000881" cy="10715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 smtClean="0"/>
              <a:t>Subtitle</a:t>
            </a:r>
            <a:endParaRPr lang="nl-BE" dirty="0"/>
          </a:p>
        </p:txBody>
      </p:sp>
      <p:pic>
        <p:nvPicPr>
          <p:cNvPr id="7" name="Picture 13" descr="Ingersoll_Rand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2200"/>
            <a:ext cx="1717448" cy="37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9704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6484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612473" y="5486400"/>
            <a:ext cx="78845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FFFF"/>
                </a:solidFill>
                <a:latin typeface="Arial" pitchFamily="34" charset="0"/>
              </a:rPr>
              <a:t>Copyright ©Ingersoll Rand, 2014, tutti i diritti riservati.</a:t>
            </a:r>
            <a:endParaRPr lang="it-IT" sz="1400" b="0" dirty="0">
              <a:solidFill>
                <a:srgbClr val="666666"/>
              </a:solidFill>
              <a:latin typeface="Arial" pitchFamily="34" charset="0"/>
              <a:ea typeface="ヒラギノ角ゴ Pro W3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64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71480"/>
            <a:ext cx="5976966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9" name="Picture 8" descr="trane-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215206" y="357166"/>
            <a:ext cx="1504510" cy="50006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28596" y="1600200"/>
            <a:ext cx="8226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07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6364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ct val="0"/>
        </a:spcAft>
        <a:buClr>
          <a:srgbClr val="D33321"/>
        </a:buClr>
        <a:buSzPct val="110000"/>
        <a:buNone/>
        <a:defRPr sz="2200" b="1">
          <a:solidFill>
            <a:srgbClr val="DC50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90000"/>
        <a:buFont typeface="Wingdings" pitchFamily="2" charset="2"/>
        <a:buChar char="§"/>
        <a:defRPr sz="1800">
          <a:solidFill>
            <a:srgbClr val="636466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36466"/>
        </a:buClr>
        <a:buFont typeface="Arial" pitchFamily="34" charset="0"/>
        <a:buChar char="•"/>
        <a:defRPr sz="1600">
          <a:solidFill>
            <a:srgbClr val="636466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36466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36466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microsoft.com/office/2007/relationships/hdphoto" Target="../media/hdphoto3.wdp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7.xml"/><Relationship Id="rId3" Type="http://schemas.openxmlformats.org/officeDocument/2006/relationships/slide" Target="slide14.xml"/><Relationship Id="rId7" Type="http://schemas.openxmlformats.org/officeDocument/2006/relationships/image" Target="../media/image22.png"/><Relationship Id="rId12" Type="http://schemas.openxmlformats.org/officeDocument/2006/relationships/slide" Target="slide2.xml"/><Relationship Id="rId2" Type="http://schemas.openxmlformats.org/officeDocument/2006/relationships/slide" Target="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24.png"/><Relationship Id="rId5" Type="http://schemas.openxmlformats.org/officeDocument/2006/relationships/slide" Target="slide18.xml"/><Relationship Id="rId15" Type="http://schemas.openxmlformats.org/officeDocument/2006/relationships/slide" Target="slide19.xml"/><Relationship Id="rId10" Type="http://schemas.openxmlformats.org/officeDocument/2006/relationships/slide" Target="slide15.xml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11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1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2.jpeg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30.jpeg"/><Relationship Id="rId5" Type="http://schemas.openxmlformats.org/officeDocument/2006/relationships/image" Target="../media/image29.wmf"/><Relationship Id="rId15" Type="http://schemas.openxmlformats.org/officeDocument/2006/relationships/image" Target="../media/image34.png"/><Relationship Id="rId10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10" Type="http://schemas.openxmlformats.org/officeDocument/2006/relationships/image" Target="../media/image37.png"/><Relationship Id="rId4" Type="http://schemas.openxmlformats.org/officeDocument/2006/relationships/slide" Target="slide7.xml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slide" Target="slide19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0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11.xml"/><Relationship Id="rId4" Type="http://schemas.openxmlformats.org/officeDocument/2006/relationships/image" Target="../media/image41.jpeg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slide" Target="slide7.xml"/><Relationship Id="rId7" Type="http://schemas.openxmlformats.org/officeDocument/2006/relationships/image" Target="../media/image15.jpeg"/><Relationship Id="rId12" Type="http://schemas.microsoft.com/office/2007/relationships/hdphoto" Target="../media/hdphoto2.wdp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17.png"/><Relationship Id="rId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image" Target="../media/image16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wm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56285" y="1636303"/>
            <a:ext cx="7000924" cy="6507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it-IT" sz="3600" kern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Titolo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75535" y="2223745"/>
            <a:ext cx="7000881" cy="10715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it-IT" sz="2400" kern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sottotitolo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8872" y="1517903"/>
            <a:ext cx="8910000" cy="1645921"/>
          </a:xfrm>
          <a:prstGeom prst="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1572766"/>
            <a:ext cx="878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smtClean="0">
                <a:solidFill>
                  <a:schemeClr val="bg1"/>
                </a:solidFill>
              </a:rPr>
              <a:t>Pompe di calore e chiller Scroll raffreddati ad aria</a:t>
            </a:r>
          </a:p>
          <a:p>
            <a:r>
              <a:rPr lang="it-IT" sz="2600" smtClean="0">
                <a:solidFill>
                  <a:schemeClr val="bg1"/>
                </a:solidFill>
              </a:rPr>
              <a:t>CGAX/CXAX 40-165 kW</a:t>
            </a:r>
            <a:r>
              <a:rPr lang="it-IT" smtClean="0"/>
              <a:t/>
            </a:r>
            <a:br>
              <a:rPr lang="it-IT" smtClean="0"/>
            </a:br>
            <a:endParaRPr lang="it-IT" sz="2000" i="1" smtClean="0">
              <a:solidFill>
                <a:schemeClr val="bg1"/>
              </a:solidFill>
            </a:endParaRPr>
          </a:p>
          <a:p>
            <a:r>
              <a:rPr lang="it-IT" sz="2000" i="1" smtClean="0">
                <a:solidFill>
                  <a:schemeClr val="bg1"/>
                </a:solidFill>
              </a:rPr>
              <a:t>Il chiller migliore che saprà conquistarvi</a:t>
            </a:r>
            <a:endParaRPr lang="it-IT" sz="2800">
              <a:solidFill>
                <a:schemeClr val="bg1"/>
              </a:solidFill>
            </a:endParaRPr>
          </a:p>
          <a:p>
            <a:endParaRPr lang="it-IT" sz="2800" smtClean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7577" y="5623559"/>
            <a:ext cx="1932589" cy="758952"/>
            <a:chOff x="3172968" y="5623560"/>
            <a:chExt cx="1932589" cy="758952"/>
          </a:xfrm>
          <a:solidFill>
            <a:srgbClr val="F0694D"/>
          </a:solidFill>
        </p:grpSpPr>
        <p:sp>
          <p:nvSpPr>
            <p:cNvPr id="6" name="Rectangle 5">
              <a:hlinkClick r:id="rId2" action="ppaction://hlinksldjump"/>
            </p:cNvPr>
            <p:cNvSpPr/>
            <p:nvPr/>
          </p:nvSpPr>
          <p:spPr bwMode="auto">
            <a:xfrm>
              <a:off x="3172968" y="5623560"/>
              <a:ext cx="1932589" cy="75895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3307158" y="5772203"/>
              <a:ext cx="1664208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</a:rPr>
                <a:t>AVVIA</a:t>
              </a:r>
              <a:endParaRPr lang="it-IT" sz="240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F:\Ingersoll Rand\2.TRANE 2014\LOGOS\Conquest\UIT\02_Output files\Png\Conquest_Logo_FullColour_72dpi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936"/>
            <a:ext cx="3835908" cy="9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16751" y="3421062"/>
            <a:ext cx="8912121" cy="1919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31" y="3468212"/>
            <a:ext cx="2316088" cy="18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555" y="3458490"/>
            <a:ext cx="2928562" cy="18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284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996" y="709448"/>
            <a:ext cx="5805852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Ventilatori a </a:t>
            </a:r>
          </a:p>
          <a:p>
            <a:r>
              <a:rPr lang="it-IT" sz="2800" dirty="0" smtClean="0">
                <a:solidFill>
                  <a:srgbClr val="DC5034"/>
                </a:solidFill>
              </a:rPr>
              <a:t>commutazione elettronica (EC)*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4730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Migliore modulazione della capacità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Minore consumo energetico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Costi energetici ridotti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>
              <a:latin typeface="+mn-lt"/>
            </a:endParaRPr>
          </a:p>
          <a:p>
            <a:r>
              <a:rPr lang="it-IT" sz="1600" i="1" dirty="0" smtClean="0">
                <a:solidFill>
                  <a:srgbClr val="DC5034"/>
                </a:solidFill>
              </a:rPr>
              <a:t>* sulle versioni con ventilatori ad alta efficienza e ad alta pressione statica</a:t>
            </a:r>
            <a:endParaRPr lang="it-IT" sz="1600" i="1" dirty="0">
              <a:solidFill>
                <a:srgbClr val="DC5034"/>
              </a:solidFill>
            </a:endParaRPr>
          </a:p>
          <a:p>
            <a:endParaRPr lang="it-IT" sz="16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 smtClean="0">
              <a:latin typeface="+mn-lt"/>
            </a:endParaRPr>
          </a:p>
          <a:p>
            <a:endParaRPr lang="it-IT" sz="1600" b="0" dirty="0" smtClean="0">
              <a:latin typeface="+mn-lt"/>
            </a:endParaRPr>
          </a:p>
        </p:txBody>
      </p:sp>
      <p:sp>
        <p:nvSpPr>
          <p:cNvPr id="19" name="Round Same Side Corner Rectangle 18">
            <a:hlinkClick r:id="rId3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pic>
        <p:nvPicPr>
          <p:cNvPr id="26" name="Picture 39" descr="http://info.ebmpapst.us/Portals/103736/images/Fig_1_exploded%20view%20EC-Mo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23" y="2425521"/>
            <a:ext cx="3650936" cy="189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3" name="Rectangle 7">
              <a:hlinkClick r:id="rId5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hlinkClick r:id="rId5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EE4422"/>
          </a:solidFill>
        </p:grpSpPr>
        <p:sp>
          <p:nvSpPr>
            <p:cNvPr id="29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5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>
              <a:hlinkClick r:id="rId6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41" name="Rectangle 13">
              <a:hlinkClick r:id="rId7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7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8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36" y="2318522"/>
            <a:ext cx="581499" cy="5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78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99032"/>
            <a:ext cx="8906256" cy="3813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4607" y="873800"/>
            <a:ext cx="4090522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Caratteristiche uniche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Versione "SE" con rendimento standard</a:t>
            </a:r>
            <a:endParaRPr lang="it-IT" sz="120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52380" y="1576773"/>
            <a:ext cx="1832710" cy="1671190"/>
            <a:chOff x="4852380" y="1576773"/>
            <a:chExt cx="1832710" cy="1671190"/>
          </a:xfrm>
        </p:grpSpPr>
        <p:grpSp>
          <p:nvGrpSpPr>
            <p:cNvPr id="24" name="Group 23"/>
            <p:cNvGrpSpPr/>
            <p:nvPr/>
          </p:nvGrpSpPr>
          <p:grpSpPr>
            <a:xfrm>
              <a:off x="4852380" y="1576773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25" name="Rectangle 17">
                <a:hlinkClick r:id="rId3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Box 25">
                <a:hlinkClick r:id="rId3" action="ppaction://hlinksldjump"/>
              </p:cNvPr>
              <p:cNvSpPr txBox="1"/>
              <p:nvPr/>
            </p:nvSpPr>
            <p:spPr>
              <a:xfrm>
                <a:off x="816496" y="1847310"/>
                <a:ext cx="1404397" cy="31379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>
                    <a:solidFill>
                      <a:schemeClr val="bg1"/>
                    </a:solidFill>
                  </a:rPr>
                  <a:t>SILENZIOSITÀ</a:t>
                </a:r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50" y="2401490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776952" y="3396577"/>
            <a:ext cx="1986455" cy="1671190"/>
            <a:chOff x="4776952" y="3396577"/>
            <a:chExt cx="1986455" cy="1671190"/>
          </a:xfrm>
        </p:grpSpPr>
        <p:grpSp>
          <p:nvGrpSpPr>
            <p:cNvPr id="48" name="Group 47"/>
            <p:cNvGrpSpPr/>
            <p:nvPr/>
          </p:nvGrpSpPr>
          <p:grpSpPr>
            <a:xfrm>
              <a:off x="4776952" y="3396577"/>
              <a:ext cx="1986455" cy="1671190"/>
              <a:chOff x="755964" y="1676322"/>
              <a:chExt cx="1525465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49" name="Rectangle 17">
                <a:hlinkClick r:id="rId5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>
                <a:hlinkClick r:id="rId6" action="ppaction://hlinksldjump"/>
              </p:cNvPr>
              <p:cNvSpPr txBox="1"/>
              <p:nvPr/>
            </p:nvSpPr>
            <p:spPr>
              <a:xfrm>
                <a:off x="755964" y="1883963"/>
                <a:ext cx="1525465" cy="31379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>
                    <a:solidFill>
                      <a:schemeClr val="bg1"/>
                    </a:solidFill>
                  </a:rPr>
                  <a:t>INTELLIGENZA</a:t>
                </a:r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7" name="Picture 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50" y="4167613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869324" y="1576773"/>
            <a:ext cx="1833357" cy="1671190"/>
            <a:chOff x="2869324" y="1576773"/>
            <a:chExt cx="1833357" cy="1671190"/>
          </a:xfrm>
        </p:grpSpPr>
        <p:grpSp>
          <p:nvGrpSpPr>
            <p:cNvPr id="45" name="Group 44"/>
            <p:cNvGrpSpPr/>
            <p:nvPr/>
          </p:nvGrpSpPr>
          <p:grpSpPr>
            <a:xfrm>
              <a:off x="2869324" y="1576773"/>
              <a:ext cx="1833357" cy="1671190"/>
              <a:chOff x="813390" y="1676322"/>
              <a:chExt cx="1407896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46" name="Rectangle 17">
                <a:hlinkClick r:id="rId8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TextBox 46">
                <a:hlinkClick r:id="rId8" action="ppaction://hlinksldjump"/>
              </p:cNvPr>
              <p:cNvSpPr txBox="1"/>
              <p:nvPr/>
            </p:nvSpPr>
            <p:spPr>
              <a:xfrm>
                <a:off x="813390" y="1768863"/>
                <a:ext cx="1404397" cy="549140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>
                    <a:solidFill>
                      <a:schemeClr val="bg1"/>
                    </a:solidFill>
                  </a:rPr>
                  <a:t>EFFICIENZA ENERGETICA</a:t>
                </a:r>
                <a:endParaRPr lang="it-IT" sz="1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8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105" y="2412368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869971" y="3396577"/>
            <a:ext cx="1832710" cy="1671190"/>
            <a:chOff x="2869971" y="3396577"/>
            <a:chExt cx="1832710" cy="1671190"/>
          </a:xfrm>
        </p:grpSpPr>
        <p:grpSp>
          <p:nvGrpSpPr>
            <p:cNvPr id="51" name="Group 50"/>
            <p:cNvGrpSpPr/>
            <p:nvPr/>
          </p:nvGrpSpPr>
          <p:grpSpPr>
            <a:xfrm>
              <a:off x="2869971" y="3396577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52" name="Rectangle 17">
                <a:hlinkClick r:id="rId10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TextBox 52">
                <a:hlinkClick r:id="rId10" action="ppaction://hlinksldjump"/>
              </p:cNvPr>
              <p:cNvSpPr txBox="1"/>
              <p:nvPr/>
            </p:nvSpPr>
            <p:spPr>
              <a:xfrm>
                <a:off x="934326" y="1883962"/>
                <a:ext cx="1166521" cy="31379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smtClean="0">
                    <a:solidFill>
                      <a:schemeClr val="bg1"/>
                    </a:solidFill>
                  </a:rPr>
                  <a:t>QUALITÀ</a:t>
                </a:r>
                <a:endParaRPr lang="it-IT" sz="18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9" name="Picture 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661" y="4167613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4" name="Rectangle 7">
              <a:hlinkClick r:id="rId1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12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57" name="Rectangle 10">
              <a:hlinkClick r:id="rId1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1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3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>
              <a:hlinkClick r:id="rId1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2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15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69" name="Rectangle 13">
              <a:hlinkClick r:id="rId16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>
              <a:hlinkClick r:id="rId16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1167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1906" y="764940"/>
            <a:ext cx="4137819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Efficienza energetica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Versione "SE" con rendimento standard</a:t>
            </a:r>
            <a:endParaRPr lang="it-IT" sz="12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27" y="2054822"/>
            <a:ext cx="5197475" cy="31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smtClean="0">
                <a:solidFill>
                  <a:schemeClr val="bg1"/>
                </a:solidFill>
              </a:rPr>
              <a:t>EFFICIENZA ENERGETICA</a:t>
            </a: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450426"/>
            <a:ext cx="7866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n-lt"/>
              </a:rPr>
              <a:t>Il massimo dell'efficienza... con un risparmio energetico assicurato!</a:t>
            </a:r>
          </a:p>
          <a:p>
            <a:endParaRPr lang="it-IT" sz="1800" b="0" dirty="0">
              <a:latin typeface="+mn-lt"/>
            </a:endParaRPr>
          </a:p>
          <a:p>
            <a:endParaRPr lang="it-IT" sz="1800" b="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81" y="1841685"/>
            <a:ext cx="33075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EE4422"/>
                </a:solidFill>
              </a:rPr>
              <a:t>Rendimento standard: 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EER &gt; 2,95 (classe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ESEER = 3,9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COP &gt; 3 (classe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SCOP = 3,3 </a:t>
            </a:r>
            <a:r>
              <a:rPr lang="it-IT" sz="1600" b="0" dirty="0" smtClean="0">
                <a:sym typeface="Wingdings" panose="05000000000000000000" pitchFamily="2" charset="2"/>
              </a:rPr>
              <a:t>(conforme a Ecodesign 2015</a:t>
            </a:r>
            <a:r>
              <a:rPr lang="it-IT" dirty="0" smtClean="0"/>
              <a:t> </a:t>
            </a:r>
            <a:r>
              <a:rPr lang="it-IT" sz="1600" b="0" dirty="0" smtClean="0">
                <a:sym typeface="Wingdings" panose="05000000000000000000" pitchFamily="2" charset="2"/>
              </a:rPr>
              <a:t>e 2017)</a:t>
            </a:r>
            <a:endParaRPr lang="it-IT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/>
          </a:p>
          <a:p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Rendimento elevato: HE</a:t>
            </a:r>
          </a:p>
          <a:p>
            <a:r>
              <a:rPr lang="it-IT" sz="1600" dirty="0" smtClean="0">
                <a:sym typeface="Wingdings" panose="05000000000000000000" pitchFamily="2" charset="2"/>
              </a:rPr>
              <a:t>Ventilatori EC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EER &gt; 2,95 (classe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ESEER fino a 4,5!</a:t>
            </a:r>
            <a:endParaRPr lang="it-IT" sz="1600" b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COP &gt; 3 (classe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SCOP fino a 3,9!</a:t>
            </a:r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57" name="ZoneTexte 7"/>
          <p:cNvSpPr txBox="1"/>
          <p:nvPr/>
        </p:nvSpPr>
        <p:spPr bwMode="auto">
          <a:xfrm>
            <a:off x="210052" y="5502166"/>
            <a:ext cx="885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b="0" dirty="0" smtClean="0"/>
              <a:t>*ESEER = (EER a pieno carico x 0,03) + (EER al 75% del carico x 0,33) + (EER al 50% del carico x 0,41) + (EER al 25% del carico x 0,23) </a:t>
            </a:r>
            <a:endParaRPr lang="it-IT" sz="1200" b="0" dirty="0"/>
          </a:p>
        </p:txBody>
      </p:sp>
      <p:sp>
        <p:nvSpPr>
          <p:cNvPr id="24" name="Round Same Side Corner Rectangle 23">
            <a:hlinkClick r:id="rId4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6" name="Rectangle 7">
              <a:hlinkClick r:id="rId5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5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29" name="Rectangle 10"/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6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7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3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8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36" name="Rectangle 13">
              <a:hlinkClick r:id="rId4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4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Flèche droite à entaille 5"/>
          <p:cNvSpPr/>
          <p:nvPr/>
        </p:nvSpPr>
        <p:spPr bwMode="auto">
          <a:xfrm rot="16200000">
            <a:off x="4216107" y="3159536"/>
            <a:ext cx="967666" cy="337351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 b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 bwMode="auto">
          <a:xfrm>
            <a:off x="4302203" y="2092683"/>
            <a:ext cx="1121135" cy="738664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Risparmi per il 97% del tempo</a:t>
            </a:r>
            <a:endParaRPr lang="it-IT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Flèche droite à entaille 15"/>
          <p:cNvSpPr/>
          <p:nvPr/>
        </p:nvSpPr>
        <p:spPr bwMode="auto">
          <a:xfrm>
            <a:off x="6435385" y="4037866"/>
            <a:ext cx="967666" cy="337351"/>
          </a:xfrm>
          <a:prstGeom prst="notch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 b="0">
              <a:solidFill>
                <a:srgbClr val="000000"/>
              </a:solidFill>
            </a:endParaRPr>
          </a:p>
        </p:txBody>
      </p:sp>
      <p:sp>
        <p:nvSpPr>
          <p:cNvPr id="42" name="ZoneTexte 16"/>
          <p:cNvSpPr txBox="1"/>
          <p:nvPr/>
        </p:nvSpPr>
        <p:spPr bwMode="auto">
          <a:xfrm>
            <a:off x="7471887" y="3944931"/>
            <a:ext cx="1325272" cy="523220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Risparmi per il 3% del tempo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ound Same Side Corner Rectangle 42">
            <a:hlinkClick r:id="rId9" action="ppaction://hlinksldjump"/>
          </p:cNvPr>
          <p:cNvSpPr/>
          <p:nvPr/>
        </p:nvSpPr>
        <p:spPr>
          <a:xfrm>
            <a:off x="2050416" y="962351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Ulteriori informazioni...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451248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7310" y="764940"/>
            <a:ext cx="4137819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Efficienza energetica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Versione "SE" con rendimento standard</a:t>
            </a:r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smtClean="0">
                <a:solidFill>
                  <a:schemeClr val="bg1"/>
                </a:solidFill>
              </a:rPr>
              <a:t>EFFICIENZA ENERGETICA</a:t>
            </a: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7" y="1377872"/>
            <a:ext cx="7645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n-lt"/>
              </a:rPr>
              <a:t>Direttiva Ecodesign – legislazione in materia di energia</a:t>
            </a:r>
          </a:p>
          <a:p>
            <a:endParaRPr lang="it-IT" sz="1800" dirty="0">
              <a:latin typeface="+mn-lt"/>
            </a:endParaRPr>
          </a:p>
          <a:p>
            <a:r>
              <a:rPr lang="it-IT" sz="1800" b="0" dirty="0" smtClean="0">
                <a:solidFill>
                  <a:srgbClr val="EE4422"/>
                </a:solidFill>
                <a:latin typeface="+mn-lt"/>
              </a:rPr>
              <a:t>Obiettivo di ridurre del </a:t>
            </a:r>
            <a:r>
              <a:rPr lang="it-IT" sz="1800" dirty="0" smtClean="0">
                <a:solidFill>
                  <a:srgbClr val="EE4422"/>
                </a:solidFill>
                <a:latin typeface="+mn-lt"/>
              </a:rPr>
              <a:t>20% le emissioni di CO</a:t>
            </a:r>
            <a:r>
              <a:rPr lang="it-IT" sz="1800" baseline="-25000" dirty="0" smtClean="0">
                <a:solidFill>
                  <a:srgbClr val="EE4422"/>
                </a:solidFill>
                <a:latin typeface="+mn-lt"/>
              </a:rPr>
              <a:t>2</a:t>
            </a:r>
            <a:r>
              <a:rPr lang="it-IT" sz="1800" dirty="0" smtClean="0">
                <a:solidFill>
                  <a:srgbClr val="EE4422"/>
                </a:solidFill>
                <a:latin typeface="+mn-lt"/>
              </a:rPr>
              <a:t> in Europa nel 2020</a:t>
            </a:r>
            <a:r>
              <a:rPr lang="it-IT" sz="1800" b="0" dirty="0" smtClean="0">
                <a:solidFill>
                  <a:srgbClr val="EE4422"/>
                </a:solidFill>
                <a:latin typeface="+mn-lt"/>
              </a:rPr>
              <a:t> </a:t>
            </a:r>
          </a:p>
          <a:p>
            <a:r>
              <a:rPr lang="it-IT" dirty="0" smtClean="0"/>
              <a:t>	</a:t>
            </a:r>
            <a:r>
              <a:rPr lang="it-IT" sz="1800" b="0" dirty="0" smtClean="0">
                <a:solidFill>
                  <a:srgbClr val="EE4422"/>
                </a:solidFill>
                <a:latin typeface="+mn-lt"/>
              </a:rPr>
              <a:t>	applicabile a tutti i dispositivi elettrici</a:t>
            </a:r>
            <a:endParaRPr lang="it-IT" sz="1800" b="0" baseline="-25000" dirty="0" smtClean="0">
              <a:solidFill>
                <a:srgbClr val="EE4422"/>
              </a:solidFill>
              <a:latin typeface="+mn-lt"/>
            </a:endParaRPr>
          </a:p>
          <a:p>
            <a:endParaRPr lang="it-IT" sz="1800" b="0" dirty="0" smtClean="0">
              <a:latin typeface="+mn-lt"/>
            </a:endParaRPr>
          </a:p>
          <a:p>
            <a:r>
              <a:rPr lang="it-IT" sz="1600" b="0" dirty="0" smtClean="0">
                <a:latin typeface="+mn-lt"/>
              </a:rPr>
              <a:t>Per chiller e pompe di calore in applicazioni di tipo comfort*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Pompa di calore nel 2015 e 2017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Raffreddamento nel 2017 e 2019</a:t>
            </a:r>
          </a:p>
          <a:p>
            <a:endParaRPr lang="it-IT" sz="1600" b="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Nessun obiettivo di efficienza a pieno carico </a:t>
            </a:r>
            <a:r>
              <a:rPr lang="it-IT" sz="1600" b="0" dirty="0" smtClean="0">
                <a:latin typeface="+mn-lt"/>
                <a:sym typeface="Wingdings" panose="05000000000000000000" pitchFamily="2" charset="2"/>
              </a:rPr>
              <a:t> EER e GOP</a:t>
            </a:r>
            <a:endParaRPr lang="it-IT" sz="1600" b="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Obiettivi di rendimento a carico parziale ambiziosi che considerano la modalità OFF, il consumo dell'unità e nuovi metodi per il calcolo del rendimento a carico parziale (≠ ESEER)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Raffreddamento </a:t>
            </a:r>
            <a:r>
              <a:rPr lang="it-IT" sz="1600" b="0" dirty="0" smtClean="0">
                <a:latin typeface="+mn-lt"/>
                <a:sym typeface="Wingdings" panose="05000000000000000000" pitchFamily="2" charset="2"/>
              </a:rPr>
              <a:t>ESEER  SEER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  <a:sym typeface="Wingdings" panose="05000000000000000000" pitchFamily="2" charset="2"/>
              </a:rPr>
              <a:t>Riscaldamento  nuovo SCOP (2,94 nel settembre 2015; 3,2 nel settembre 2017)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  <a:p>
            <a:endParaRPr lang="it-IT" sz="1800" b="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7" name="ZoneTexte 7"/>
          <p:cNvSpPr txBox="1"/>
          <p:nvPr/>
        </p:nvSpPr>
        <p:spPr bwMode="auto">
          <a:xfrm>
            <a:off x="210052" y="5717946"/>
            <a:ext cx="88598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0" dirty="0" smtClean="0"/>
              <a:t>*Diversi obiettivi SEER per il raffreddamento e date di implementazione per le applicazioni di processo</a:t>
            </a:r>
            <a:endParaRPr lang="it-IT" sz="1200" b="0" dirty="0"/>
          </a:p>
        </p:txBody>
      </p:sp>
      <p:sp>
        <p:nvSpPr>
          <p:cNvPr id="24" name="Round Same Side Corner Rectangle 23">
            <a:hlinkClick r:id="rId3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6" name="Rectangle 7">
              <a:hlinkClick r:id="rId4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4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29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5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6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3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7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36" name="Rectangle 13">
              <a:hlinkClick r:id="rId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116174" y="3742419"/>
            <a:ext cx="504093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5060671" y="3742419"/>
            <a:ext cx="683381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947872" y="4707381"/>
            <a:ext cx="504093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892369" y="4707381"/>
            <a:ext cx="683381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6" descr="http://t0.gstatic.com/images?q=tbn:ANd9GcT9VyqzC92woHgoBgV3d98kPppO5qJ07g8w9-R0cZrtFZCjhrKu0xIcoO9Y7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80" y="2348107"/>
            <a:ext cx="1670869" cy="15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http://www.essedra.com/media/European-Commiss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6877" r="11372" b="11981"/>
          <a:stretch>
            <a:fillRect/>
          </a:stretch>
        </p:blipFill>
        <p:spPr bwMode="auto">
          <a:xfrm>
            <a:off x="8061515" y="1318369"/>
            <a:ext cx="9636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855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0389" y="1282937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0785" y="743424"/>
            <a:ext cx="265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Silenziosità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Versione "SE" con rendimento standard</a:t>
            </a:r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smtClean="0">
                <a:solidFill>
                  <a:schemeClr val="bg1"/>
                </a:solidFill>
              </a:rPr>
              <a:t>EFFICIENZA ENERGETICA</a:t>
            </a: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mtClean="0">
                <a:latin typeface="+mn-lt"/>
              </a:rPr>
              <a:t>Meno rumore... più tranquillità!</a:t>
            </a:r>
          </a:p>
          <a:p>
            <a:endParaRPr lang="it-IT" sz="1800" b="0">
              <a:latin typeface="+mn-lt"/>
            </a:endParaRPr>
          </a:p>
          <a:p>
            <a:endParaRPr lang="it-IT" sz="1800" b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49" y="2423103"/>
            <a:ext cx="37011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EE4422"/>
                </a:solidFill>
              </a:rPr>
              <a:t>Livello sonoro standard: SN</a:t>
            </a:r>
            <a:endParaRPr lang="it-IT" sz="1600" dirty="0">
              <a:solidFill>
                <a:srgbClr val="EE44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Lw = da 83 a 89 dB(A)</a:t>
            </a:r>
          </a:p>
          <a:p>
            <a:r>
              <a:rPr lang="it-IT" sz="1600" dirty="0" smtClean="0">
                <a:sym typeface="Wingdings" panose="05000000000000000000" pitchFamily="2" charset="2"/>
              </a:rPr>
              <a:t>Il rumore non è un fattore critico</a:t>
            </a:r>
            <a:endParaRPr lang="it-IT" sz="1600" dirty="0">
              <a:sym typeface="Wingdings" panose="05000000000000000000" pitchFamily="2" charset="2"/>
            </a:endParaRP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Livello sonoro ridotto: LN  </a:t>
            </a:r>
            <a:b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</a:br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-5 dB(A)</a:t>
            </a:r>
            <a:endParaRPr lang="it-IT" sz="16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Lw = da 77 a 83 dB(A)</a:t>
            </a:r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dirty="0" smtClean="0">
                <a:sym typeface="Wingdings" panose="05000000000000000000" pitchFamily="2" charset="2"/>
              </a:rPr>
              <a:t>Il rumore è un fattore critico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endParaRPr lang="it-IT" sz="1400" dirty="0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5" name="Rectangle 7">
              <a:hlinkClick r:id="rId4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>
              <a:hlinkClick r:id="rId4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28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hlinkClick r:id="rId5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48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hlinkClick r:id="rId6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3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7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36" name="Rectangle 13">
              <a:hlinkClick r:id="rId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ZoneTexte 1"/>
          <p:cNvSpPr txBox="1"/>
          <p:nvPr/>
        </p:nvSpPr>
        <p:spPr bwMode="auto">
          <a:xfrm>
            <a:off x="7917779" y="2687798"/>
            <a:ext cx="861138" cy="307777"/>
          </a:xfrm>
          <a:prstGeom prst="rect">
            <a:avLst/>
          </a:prstGeom>
          <a:solidFill>
            <a:schemeClr val="bg1"/>
          </a:solidFill>
          <a:ln/>
          <a:extLst>
            <a:ext uri="{FAA26D3D-D897-4be2-8F04-BA451C77F1D7}"/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400" smtClean="0">
                <a:solidFill>
                  <a:schemeClr val="tx1"/>
                </a:solidFill>
                <a:latin typeface="Calibri" panose="020F0502020204030204" pitchFamily="34" charset="0"/>
              </a:rPr>
              <a:t>-6 dB(A)</a:t>
            </a:r>
            <a:endParaRPr lang="it-IT" sz="1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34" y="1991866"/>
            <a:ext cx="51768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812794" y="5019556"/>
            <a:ext cx="34032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Cooling capacity in kW @ </a:t>
            </a:r>
            <a:r>
              <a:rPr lang="en-US" sz="10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eurovent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conditions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152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8292" y="796807"/>
            <a:ext cx="163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Qualità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891808" y="6285535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Pagina principale</a:t>
            </a:r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Versione "SE" con rendimento standard</a:t>
            </a:r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4" action="ppaction://hlinksldjump"/>
          </p:cNvPr>
          <p:cNvSpPr txBox="1"/>
          <p:nvPr/>
        </p:nvSpPr>
        <p:spPr>
          <a:xfrm>
            <a:off x="3026807" y="2054822"/>
            <a:ext cx="151904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smtClean="0">
                <a:solidFill>
                  <a:schemeClr val="bg1"/>
                </a:solidFill>
              </a:rPr>
              <a:t>EFFICIENZA ENERGETICA</a:t>
            </a: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mtClean="0">
                <a:latin typeface="+mn-lt"/>
              </a:rPr>
              <a:t>Alta qualità... più tranquillità!</a:t>
            </a:r>
          </a:p>
          <a:p>
            <a:endParaRPr lang="it-IT" sz="1800" b="0">
              <a:latin typeface="+mn-lt"/>
            </a:endParaRPr>
          </a:p>
          <a:p>
            <a:endParaRPr lang="it-IT" sz="1800" b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45" y="1728893"/>
            <a:ext cx="4371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EE4422"/>
                </a:solidFill>
              </a:rPr>
              <a:t>Noi siamo i produttori!</a:t>
            </a:r>
            <a:endParaRPr lang="it-IT" sz="1600" dirty="0">
              <a:solidFill>
                <a:srgbClr val="EE44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Progettazione Trane dalla A alla 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/>
              <a:t>Componenti chiave progettati e/o realizzati da Trane (unità di controllo, compressore)</a:t>
            </a:r>
            <a:endParaRPr lang="it-IT" sz="1600" b="0" dirty="0"/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Produzione e collaudo rigorosi</a:t>
            </a:r>
            <a:endParaRPr lang="it-IT" sz="16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Processo produttivo snello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Piano di qualità del prodotto: 7 stazioni di lavoro con 15 punti di controllo</a:t>
            </a:r>
            <a:endParaRPr lang="it-IT" sz="1600" b="0" dirty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Il nuovo standard di mercato nella qualità delle finiture</a:t>
            </a:r>
            <a:endParaRPr lang="it-IT" sz="16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Il look è frutto del design industriale: solido e moderno!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sym typeface="Wingdings" panose="05000000000000000000" pitchFamily="2" charset="2"/>
              </a:rPr>
              <a:t>Particolare attenzione per la qualità della vernice, il cablaggio e le tubazioni</a:t>
            </a:r>
            <a:endParaRPr lang="it-IT" sz="1600" b="0" dirty="0">
              <a:sym typeface="Wingdings" panose="05000000000000000000" pitchFamily="2" charset="2"/>
            </a:endParaRPr>
          </a:p>
          <a:p>
            <a:endParaRPr lang="it-IT" sz="140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28893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4524702" y="5476578"/>
            <a:ext cx="461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Garanzia: copertura completa fino a 10 anni! Trane Select</a:t>
            </a:r>
          </a:p>
          <a:p>
            <a:endParaRPr lang="it-IT" dirty="0"/>
          </a:p>
        </p:txBody>
      </p:sp>
      <p:pic>
        <p:nvPicPr>
          <p:cNvPr id="28" name="Picture 7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048" y="1436154"/>
            <a:ext cx="1525986" cy="200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Round Same Side Corner Rectangle 48">
            <a:hlinkClick r:id="rId6" action="ppaction://hlinksldjump"/>
          </p:cNvPr>
          <p:cNvSpPr/>
          <p:nvPr/>
        </p:nvSpPr>
        <p:spPr>
          <a:xfrm>
            <a:off x="343536" y="964565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1" name="Rectangle 7">
              <a:hlinkClick r:id="rId3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3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54" name="Rectangle 10">
              <a:hlinkClick r:id="rId7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7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8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35" name="Round Same Side Corner Rectangle 34">
            <a:hlinkClick r:id="rId9" action="ppaction://hlinksldjump"/>
          </p:cNvPr>
          <p:cNvSpPr/>
          <p:nvPr/>
        </p:nvSpPr>
        <p:spPr>
          <a:xfrm>
            <a:off x="2050416" y="971495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smtClean="0"/>
              <a:t>Ulteriori informazioni...</a:t>
            </a:r>
            <a:endParaRPr lang="it-IT" sz="1200"/>
          </a:p>
        </p:txBody>
      </p:sp>
      <p:grpSp>
        <p:nvGrpSpPr>
          <p:cNvPr id="40" name="Group 39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1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10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46" name="Rectangle 13">
              <a:hlinkClick r:id="rId6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>
              <a:hlinkClick r:id="rId6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2" descr="C:\Users\gke\AppData\Local\Temp\Rar$DR56.687\2674-LO-TraneSafe-CMY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90" y="4524113"/>
            <a:ext cx="593123" cy="5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gke\AppData\Local\Temp\Rar$DR58.533\2728-LO-6sigmaLean.e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55" y="3024572"/>
            <a:ext cx="646592" cy="5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Y:\Logos\ISO\LRQA\ISO 900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6578" r="17263" b="9615"/>
          <a:stretch/>
        </p:blipFill>
        <p:spPr bwMode="auto">
          <a:xfrm>
            <a:off x="8250353" y="2054822"/>
            <a:ext cx="718796" cy="8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75" y="3745523"/>
            <a:ext cx="623152" cy="5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802" y="3497228"/>
            <a:ext cx="2592767" cy="20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697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1691" y="710510"/>
            <a:ext cx="163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Qualità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Versione "SE" con rendimento standard</a:t>
            </a:r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smtClean="0">
                <a:solidFill>
                  <a:schemeClr val="bg1"/>
                </a:solidFill>
              </a:rPr>
              <a:t>EFFICIENZA ENERGETICA</a:t>
            </a:r>
            <a:endParaRPr lang="it-IT" sz="18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mtClean="0">
                <a:latin typeface="+mn-lt"/>
              </a:rPr>
              <a:t>Alta qualità... focus sui microcanali</a:t>
            </a:r>
          </a:p>
          <a:p>
            <a:endParaRPr lang="it-IT" sz="1800" b="0">
              <a:latin typeface="+mn-lt"/>
            </a:endParaRPr>
          </a:p>
          <a:p>
            <a:endParaRPr lang="it-IT" sz="1800" b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334" y="1820634"/>
            <a:ext cx="40732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EE4422"/>
                </a:solidFill>
              </a:rPr>
              <a:t>Resistenza alla corrosione* - migliore delle batterie tradizionali! </a:t>
            </a:r>
            <a:endParaRPr lang="it-IT" sz="1600" dirty="0">
              <a:solidFill>
                <a:srgbClr val="EE44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Batteria standard 700 h</a:t>
            </a:r>
            <a:r>
              <a:rPr lang="it-IT" sz="1600" b="0" dirty="0" smtClean="0">
                <a:sym typeface="Wingdings" panose="05000000000000000000" pitchFamily="2" charset="2"/>
              </a:rPr>
              <a:t> nessuna perdita, nessuna riduzione delle prestazioni, meglio delle batterie con alette in rame/rivestimento con resina epossidica nera (500 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ym typeface="Wingdings" panose="05000000000000000000" pitchFamily="2" charset="2"/>
              </a:rPr>
              <a:t>Batteria standard 1.200</a:t>
            </a:r>
            <a:r>
              <a:rPr lang="it-IT" sz="1600" baseline="30000" dirty="0" smtClean="0">
                <a:sym typeface="Wingdings" panose="05000000000000000000" pitchFamily="2" charset="2"/>
              </a:rPr>
              <a:t>+ </a:t>
            </a:r>
            <a:r>
              <a:rPr lang="it-IT" sz="1600" dirty="0" smtClean="0">
                <a:sym typeface="Wingdings" panose="05000000000000000000" pitchFamily="2" charset="2"/>
              </a:rPr>
              <a:t>h</a:t>
            </a:r>
            <a:r>
              <a:rPr lang="it-IT" sz="1600" b="0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</a:t>
            </a:r>
            <a:r>
              <a:rPr lang="it-IT" sz="1600" b="0" dirty="0" smtClean="0">
                <a:sym typeface="Wingdings" panose="05000000000000000000" pitchFamily="2" charset="2"/>
              </a:rPr>
              <a:t>nessuna perdita, leggero decadimento visivo (depositi bianchi), riduzione delle prestazioni trascurabile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ym typeface="Wingdings" panose="05000000000000000000" pitchFamily="2" charset="2"/>
              </a:rPr>
              <a:t>Batteria rivestita 2.400 h</a:t>
            </a:r>
            <a:r>
              <a:rPr lang="it-IT" sz="1600" b="0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</a:t>
            </a:r>
            <a:r>
              <a:rPr lang="it-IT" sz="1600" b="0" dirty="0" smtClean="0">
                <a:sym typeface="Wingdings" panose="05000000000000000000" pitchFamily="2" charset="2"/>
              </a:rPr>
              <a:t>nessuna perdita, nessuna riduzione delle prestazioni</a:t>
            </a:r>
            <a:endParaRPr lang="it-IT" sz="1600" b="0" dirty="0"/>
          </a:p>
        </p:txBody>
      </p:sp>
      <p:sp>
        <p:nvSpPr>
          <p:cNvPr id="2" name="Rectangle 1"/>
          <p:cNvSpPr/>
          <p:nvPr/>
        </p:nvSpPr>
        <p:spPr>
          <a:xfrm>
            <a:off x="343536" y="5439102"/>
            <a:ext cx="3802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1000" b="0" dirty="0" smtClean="0">
                <a:latin typeface="Calibri" pitchFamily="34" charset="0"/>
              </a:rPr>
              <a:t>*</a:t>
            </a:r>
            <a:r>
              <a:rPr lang="it-IT" altLang="en-US" sz="1000" dirty="0" smtClean="0">
                <a:latin typeface="Calibri" pitchFamily="34" charset="0"/>
              </a:rPr>
              <a:t>Le prove di esposizione a nebbia salina comprendono la batteria e i raccordi del blocco e sono realizzate secondo la procedura di prova ISO 9227-AASS (Nebbia salina ad acido acetico) o ASTM G85-02 A2.</a:t>
            </a:r>
            <a:endParaRPr lang="it-IT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48134" y="1804601"/>
            <a:ext cx="492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314" y="3328000"/>
            <a:ext cx="396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0"/>
          </a:p>
        </p:txBody>
      </p:sp>
      <p:sp>
        <p:nvSpPr>
          <p:cNvPr id="27" name="Round Same Side Corner Rectangle 26">
            <a:hlinkClick r:id="rId3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44" name="Rectangle 7">
              <a:hlinkClick r:id="rId4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4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48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hlinkClick r:id="rId5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6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25160" y="1817480"/>
            <a:ext cx="47617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pc="-20" dirty="0" smtClean="0">
                <a:solidFill>
                  <a:srgbClr val="EE4422"/>
                </a:solidFill>
                <a:sym typeface="Wingdings" panose="05000000000000000000" pitchFamily="2" charset="2"/>
              </a:rPr>
              <a:t>Tenuta del sistema pari alle batterie tradizionali</a:t>
            </a:r>
            <a:endParaRPr lang="it-IT" sz="1600" spc="-2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ym typeface="Wingdings" panose="05000000000000000000" pitchFamily="2" charset="2"/>
              </a:rPr>
              <a:t>Prove di fatica a valori estremi di pressione/temperatura </a:t>
            </a:r>
          </a:p>
          <a:p>
            <a:pPr marL="0" lvl="1"/>
            <a:r>
              <a:rPr lang="it-IT" dirty="0" smtClean="0"/>
              <a:t>           </a:t>
            </a:r>
            <a:r>
              <a:rPr lang="it-IT" altLang="en-US" sz="1100" b="0" dirty="0" smtClean="0"/>
              <a:t>(EN 15834 § 7.8: 800 cicli, -20 °C – 140 °C, 0 – 45 bar)</a:t>
            </a:r>
            <a:endParaRPr lang="it-IT" sz="1100" b="0" dirty="0" smtClean="0"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it-IT" sz="1600" spc="-20" dirty="0" smtClean="0">
                <a:sym typeface="Wingdings" panose="05000000000000000000" pitchFamily="2" charset="2"/>
              </a:rPr>
              <a:t>Prove di fatica a valori estremi di pressione </a:t>
            </a:r>
          </a:p>
          <a:p>
            <a:pPr marL="0" lvl="1"/>
            <a:r>
              <a:rPr lang="it-IT" dirty="0" smtClean="0"/>
              <a:t>           </a:t>
            </a:r>
            <a:r>
              <a:rPr lang="it-IT" altLang="en-US" sz="1100" b="0" dirty="0" smtClean="0"/>
              <a:t>(UL1995 articolo 62: 250.000 cicli, 0 – 45 bar)</a:t>
            </a:r>
            <a:endParaRPr lang="it-IT" sz="1100" b="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ym typeface="Wingdings" panose="05000000000000000000" pitchFamily="2" charset="2"/>
              </a:rPr>
              <a:t>Test delle vibrazioni </a:t>
            </a:r>
            <a:r>
              <a:rPr lang="it-IT" sz="1600" b="0" dirty="0" smtClean="0">
                <a:sym typeface="Wingdings" panose="05000000000000000000" pitchFamily="2" charset="2"/>
              </a:rPr>
              <a:t>pari a 7.000 km di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600" b="0" dirty="0" smtClean="0">
                <a:sym typeface="Wingdings" panose="05000000000000000000" pitchFamily="2" charset="2"/>
              </a:rPr>
              <a:t>trasporto </a:t>
            </a:r>
            <a:r>
              <a:rPr lang="it-IT" altLang="en-US" sz="1000" b="0" dirty="0" smtClean="0">
                <a:latin typeface="Calibri" pitchFamily="34" charset="0"/>
              </a:rPr>
              <a:t>(ASTM D4169 Mezzi pesanti livello II)</a:t>
            </a:r>
          </a:p>
          <a:p>
            <a:endParaRPr lang="it-IT" altLang="en-US" sz="1000" b="0" dirty="0">
              <a:latin typeface="Calibri" pitchFamily="34" charset="0"/>
            </a:endParaRPr>
          </a:p>
          <a:p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Resistenza</a:t>
            </a:r>
            <a:r>
              <a:rPr lang="it-IT" dirty="0" smtClean="0"/>
              <a:t> </a:t>
            </a:r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alla sabbia pari alle batterie tradizionali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ym typeface="Wingdings" panose="05000000000000000000" pitchFamily="2" charset="2"/>
              </a:rPr>
              <a:t>Prove alle condizioni di burrasca </a:t>
            </a:r>
            <a:r>
              <a:rPr lang="it-IT" sz="1600" b="0" dirty="0" smtClean="0">
                <a:sym typeface="Wingdings" panose="05000000000000000000" pitchFamily="2" charset="2"/>
              </a:rPr>
              <a:t>NF EN 60068-2-68 </a:t>
            </a:r>
          </a:p>
          <a:p>
            <a:r>
              <a:rPr lang="it-IT" dirty="0" smtClean="0"/>
              <a:t>          </a:t>
            </a:r>
            <a:r>
              <a:rPr lang="it-IT" altLang="en-US" sz="1100" b="0" dirty="0" smtClean="0"/>
              <a:t>(250 kg/ora</a:t>
            </a:r>
            <a:r>
              <a:rPr lang="it-IT" dirty="0" smtClean="0"/>
              <a:t> </a:t>
            </a:r>
            <a:r>
              <a:rPr lang="it-IT" altLang="en-US" sz="1100" b="0" dirty="0" smtClean="0"/>
              <a:t>- 2,2 g/m</a:t>
            </a:r>
            <a:r>
              <a:rPr lang="it-IT" altLang="en-US" sz="1100" b="0" baseline="34000" dirty="0" smtClean="0"/>
              <a:t>3</a:t>
            </a:r>
            <a:r>
              <a:rPr lang="it-IT" altLang="en-US" sz="1100" b="0" dirty="0" smtClean="0"/>
              <a:t> a 18 m/s)</a:t>
            </a:r>
            <a:endParaRPr lang="it-IT" sz="1100" b="0" dirty="0">
              <a:sym typeface="Wingdings" panose="05000000000000000000" pitchFamily="2" charset="2"/>
            </a:endParaRPr>
          </a:p>
          <a:p>
            <a:r>
              <a:rPr lang="it-IT" sz="1600" b="0" spc="-20" dirty="0" smtClean="0">
                <a:sym typeface="Wingdings" panose="05000000000000000000" pitchFamily="2" charset="2"/>
              </a:rPr>
              <a:t>leggera erosione ma assenza di danni meccanici, </a:t>
            </a:r>
            <a:r>
              <a:rPr lang="it-IT" sz="1600" b="0" spc="-30" dirty="0" smtClean="0">
                <a:sym typeface="Wingdings" panose="05000000000000000000" pitchFamily="2" charset="2"/>
              </a:rPr>
              <a:t>nessuna perdita, nessuna riduzione delle prestazioni</a:t>
            </a:r>
            <a:endParaRPr lang="it-IT" sz="1600" b="0" spc="-30" dirty="0"/>
          </a:p>
          <a:p>
            <a:endParaRPr lang="it-IT" altLang="en-US" sz="1600" b="0" dirty="0" smtClean="0">
              <a:latin typeface="Calibri" pitchFamily="34" charset="0"/>
            </a:endParaRPr>
          </a:p>
          <a:p>
            <a:endParaRPr lang="it-IT" sz="1000" b="0" dirty="0">
              <a:latin typeface="Calibri" pitchFamily="34" charset="0"/>
              <a:sym typeface="Wingdings" panose="05000000000000000000" pitchFamily="2" charset="2"/>
            </a:endParaRPr>
          </a:p>
          <a:p>
            <a:endParaRPr lang="it-IT" sz="1000" b="0" dirty="0" smtClean="0">
              <a:sym typeface="Wingdings" panose="05000000000000000000" pitchFamily="2" charset="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3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7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36" name="Rectangle 13">
              <a:hlinkClick r:id="rId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3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9343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07649" y="860858"/>
            <a:ext cx="32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INTELLIGENZA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4" y="1731951"/>
            <a:ext cx="51114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>
              <a:latin typeface="+mn-lt"/>
            </a:endParaRPr>
          </a:p>
          <a:p>
            <a:r>
              <a:rPr lang="it-IT" sz="1600" dirty="0" smtClean="0">
                <a:solidFill>
                  <a:srgbClr val="EE4422"/>
                </a:solidFill>
              </a:rPr>
              <a:t>Nuovo controller leggero Trane</a:t>
            </a:r>
            <a:endParaRPr lang="it-IT" sz="1600" dirty="0">
              <a:solidFill>
                <a:srgbClr val="EE44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Display LCD, 6 tasti di navigazione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Messaggi chiari in 15 lingue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EXV: Valvole di espansione elettroniche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Pacchetto com: setpoint est. acqua refrigerata, limitazione domanda est., uscita analogica di capacità, relè programmabili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Perdita della carica di refrigerante (2015)</a:t>
            </a:r>
          </a:p>
          <a:p>
            <a:endParaRPr lang="it-IT" sz="1600" b="0" dirty="0">
              <a:latin typeface="+mn-lt"/>
            </a:endParaRPr>
          </a:p>
          <a:p>
            <a:r>
              <a:rPr lang="it-IT" sz="1600" dirty="0" smtClean="0">
                <a:solidFill>
                  <a:srgbClr val="EE4422"/>
                </a:solidFill>
              </a:rPr>
              <a:t>Display speciale </a:t>
            </a:r>
            <a:r>
              <a:rPr lang="it-IT" sz="1600" dirty="0" smtClean="0">
                <a:solidFill>
                  <a:srgbClr val="EE4422"/>
                </a:solidFill>
                <a:sym typeface="Wingdings" panose="05000000000000000000" pitchFamily="2" charset="2"/>
              </a:rPr>
              <a:t>facile e intuitivo</a:t>
            </a:r>
            <a:endParaRPr lang="it-IT" sz="1600" dirty="0">
              <a:solidFill>
                <a:srgbClr val="EE44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Touchscreen a colori da 7"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Andamento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Chiaro registro allarmi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 smtClean="0">
                <a:latin typeface="+mn-lt"/>
              </a:rPr>
              <a:t>Abilitazione TIS per il monitoraggio remoto</a:t>
            </a:r>
            <a:endParaRPr lang="it-IT" sz="1400" b="0" dirty="0">
              <a:latin typeface="+mn-lt"/>
            </a:endParaRPr>
          </a:p>
        </p:txBody>
      </p:sp>
      <p:sp>
        <p:nvSpPr>
          <p:cNvPr id="24" name="Round Same Side Corner Rectangle 23">
            <a:hlinkClick r:id="rId2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45" name="Rectangle 7">
              <a:hlinkClick r:id="rId3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>
              <a:hlinkClick r:id="rId3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48" name="Rectangle 10">
              <a:hlinkClick r:id="rId4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hlinkClick r:id="rId4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5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43" name="Round Same Side Corner Rectangle 42">
            <a:hlinkClick r:id="rId6" action="ppaction://hlinksldjump"/>
          </p:cNvPr>
          <p:cNvSpPr/>
          <p:nvPr/>
        </p:nvSpPr>
        <p:spPr>
          <a:xfrm>
            <a:off x="2078739" y="109135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smtClean="0"/>
              <a:t>Ulteriori informazioni...</a:t>
            </a:r>
            <a:endParaRPr lang="it-IT" sz="1200"/>
          </a:p>
        </p:txBody>
      </p:sp>
      <p:grpSp>
        <p:nvGrpSpPr>
          <p:cNvPr id="59" name="Group 58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60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7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63" name="Rectangle 13">
              <a:hlinkClick r:id="rId2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>
              <a:hlinkClick r:id="rId2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3" name="Picture 11" descr="http://www.i-acs.co.uk/store/media/catalog/product/p/g/pgd1000ww0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29" y="2140767"/>
            <a:ext cx="1884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e 3"/>
          <p:cNvGrpSpPr>
            <a:grpSpLocks/>
          </p:cNvGrpSpPr>
          <p:nvPr/>
        </p:nvGrpSpPr>
        <p:grpSpPr bwMode="auto">
          <a:xfrm>
            <a:off x="5997846" y="3609388"/>
            <a:ext cx="2384425" cy="2270125"/>
            <a:chOff x="5949658" y="4387085"/>
            <a:chExt cx="2385266" cy="2271168"/>
          </a:xfrm>
        </p:grpSpPr>
        <p:pic>
          <p:nvPicPr>
            <p:cNvPr id="55" name="Picture 13" descr="http://www.carel.com/carelcom/web/@extsrc/@common/@catalogo/@immagini/@foto/ph_pGD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658" y="4387085"/>
              <a:ext cx="2385266" cy="227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 descr="ppt_corner_trane.png"/>
            <p:cNvPicPr>
              <a:picLocks noChangeAspect="1"/>
            </p:cNvPicPr>
            <p:nvPr/>
          </p:nvPicPr>
          <p:blipFill rotWithShape="1">
            <a:blip r:embed="rId10" cstate="print"/>
            <a:srcRect/>
            <a:stretch/>
          </p:blipFill>
          <p:spPr bwMode="auto">
            <a:xfrm>
              <a:off x="7142292" y="5981667"/>
              <a:ext cx="436716" cy="14452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</p:pic>
      </p:grpSp>
      <p:pic>
        <p:nvPicPr>
          <p:cNvPr id="27" name="Picture 2" descr="ppt_corner_trane.png"/>
          <p:cNvPicPr>
            <a:picLocks noChangeAspect="1"/>
          </p:cNvPicPr>
          <p:nvPr/>
        </p:nvPicPr>
        <p:blipFill rotWithShape="1">
          <a:blip r:embed="rId10" cstate="print"/>
          <a:srcRect/>
          <a:stretch/>
        </p:blipFill>
        <p:spPr bwMode="auto">
          <a:xfrm>
            <a:off x="6817859" y="2950875"/>
            <a:ext cx="436562" cy="14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5814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3" y="1718338"/>
            <a:ext cx="8499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EE4422"/>
                </a:solidFill>
                <a:latin typeface="+mn-lt"/>
              </a:rPr>
              <a:t>Versatilità: ogni edificio ha uno scopo!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Due pacchetti di isolamento acustico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Pompa singola o doppia con due pressioni di mandata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n-lt"/>
              </a:rPr>
              <a:t>Controllo intelligente della portata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n-lt"/>
              </a:rPr>
              <a:t>R</a:t>
            </a:r>
            <a:r>
              <a:rPr lang="it-IT" sz="1600" b="0" dirty="0" smtClean="0">
                <a:latin typeface="+mn-lt"/>
              </a:rPr>
              <a:t>ecupero </a:t>
            </a:r>
            <a:r>
              <a:rPr lang="it-IT" sz="1600" dirty="0" smtClean="0">
                <a:latin typeface="+mn-lt"/>
              </a:rPr>
              <a:t>P</a:t>
            </a:r>
            <a:r>
              <a:rPr lang="it-IT" sz="1600" b="0" dirty="0" smtClean="0">
                <a:latin typeface="+mn-lt"/>
              </a:rPr>
              <a:t>arziale del </a:t>
            </a:r>
            <a:r>
              <a:rPr lang="it-IT" sz="1600" dirty="0" smtClean="0">
                <a:latin typeface="+mn-lt"/>
              </a:rPr>
              <a:t>C</a:t>
            </a:r>
            <a:r>
              <a:rPr lang="it-IT" sz="1600" b="0" dirty="0" smtClean="0">
                <a:latin typeface="+mn-lt"/>
              </a:rPr>
              <a:t>alore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Serbatoio d’accumulo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Ventilatori ad alta pressione statica</a:t>
            </a:r>
          </a:p>
          <a:p>
            <a:endParaRPr lang="it-IT" sz="1600" b="0" dirty="0" smtClean="0">
              <a:latin typeface="+mn-lt"/>
            </a:endParaRPr>
          </a:p>
          <a:p>
            <a:endParaRPr lang="it-IT" sz="1600" b="0" dirty="0">
              <a:latin typeface="+mn-lt"/>
            </a:endParaRPr>
          </a:p>
          <a:p>
            <a:r>
              <a:rPr lang="it-IT" sz="1600" dirty="0" smtClean="0">
                <a:solidFill>
                  <a:srgbClr val="EE4422"/>
                </a:solidFill>
                <a:latin typeface="+mn-lt"/>
              </a:rPr>
              <a:t>Connesso: un solo sistema, su richiesta con monitoraggio continuo!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Controllo impianto intelligente per tre unità incluse le pompe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Comunicazione intelligente: Modbus, BACnet</a:t>
            </a:r>
            <a:r>
              <a:rPr lang="it-IT" sz="1200" b="0" baseline="30000" dirty="0" smtClean="0">
                <a:latin typeface="+mn-lt"/>
              </a:rPr>
              <a:t>®</a:t>
            </a:r>
            <a:r>
              <a:rPr lang="it-IT" sz="1600" b="0" dirty="0" smtClean="0">
                <a:latin typeface="+mn-lt"/>
              </a:rPr>
              <a:t>, Lon™ e Trane BMS</a:t>
            </a:r>
          </a:p>
        </p:txBody>
      </p:sp>
      <p:sp>
        <p:nvSpPr>
          <p:cNvPr id="24" name="Round Same Side Corner Rectangle 23">
            <a:hlinkClick r:id="rId2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7" name="Rectangle 7">
              <a:hlinkClick r:id="rId3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hlinkClick r:id="rId3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31" name="Rectangle 10">
              <a:hlinkClick r:id="rId4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>
              <a:hlinkClick r:id="rId4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4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2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5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47" name="Rectangle 13">
              <a:hlinkClick r:id="rId2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>
              <a:hlinkClick r:id="rId2" action="ppaction://hlinksldjump"/>
            </p:cNvPr>
            <p:cNvSpPr txBox="1"/>
            <p:nvPr/>
          </p:nvSpPr>
          <p:spPr>
            <a:xfrm>
              <a:off x="6381288" y="518777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10" descr="C:\Users\frbog\AppData\Local\Microsoft\Windows\Temporary Internet Files\Content.Outlook\AXPUE4H5\CGAX UNIT HYM B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58" y="1633139"/>
            <a:ext cx="20304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78" y="4272080"/>
            <a:ext cx="18970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752185" y="845092"/>
            <a:ext cx="317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INTELLIGENZA</a:t>
            </a:r>
            <a:endParaRPr lang="it-IT" sz="2800" dirty="0">
              <a:solidFill>
                <a:srgbClr val="DC5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57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8983" y="1008250"/>
            <a:ext cx="50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Offerta completa di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908377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561" y="2050186"/>
            <a:ext cx="823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DC5034"/>
                </a:solidFill>
                <a:sym typeface="Wingdings" panose="05000000000000000000" pitchFamily="2" charset="2"/>
              </a:rPr>
              <a:t>Gli esperti Trane</a:t>
            </a:r>
            <a:r>
              <a:rPr lang="it-IT" dirty="0" smtClean="0"/>
              <a:t> </a:t>
            </a:r>
            <a:r>
              <a:rPr lang="it-IT" sz="1600" b="0" dirty="0" smtClean="0">
                <a:sym typeface="Wingdings" panose="05000000000000000000" pitchFamily="2" charset="2"/>
              </a:rPr>
              <a:t>sono al vostro servizio: forniamo un'ampia gamma di soluzioni di assistenza per garantirvi un impianto HVAC con le prestazioni più affidabili e dal miglior rapporto qualità/prezzo...</a:t>
            </a:r>
          </a:p>
          <a:p>
            <a:endParaRPr lang="it-IT" sz="1600" b="0" dirty="0" smtClean="0">
              <a:sym typeface="Wingdings" panose="05000000000000000000" pitchFamily="2" charset="2"/>
            </a:endParaRPr>
          </a:p>
          <a:p>
            <a:r>
              <a:rPr lang="it-IT" sz="1600" b="0" dirty="0" smtClean="0">
                <a:sym typeface="Wingdings" panose="05000000000000000000" pitchFamily="2" charset="2"/>
              </a:rPr>
              <a:t>	… </a:t>
            </a:r>
            <a:r>
              <a:rPr lang="it-IT" sz="1600" dirty="0" smtClean="0">
                <a:solidFill>
                  <a:srgbClr val="DC5034"/>
                </a:solidFill>
                <a:sym typeface="Wingdings" panose="05000000000000000000" pitchFamily="2" charset="2"/>
              </a:rPr>
              <a:t>dal primo giorno e per tutto il ciclo di vita dell'apparecchiatura</a:t>
            </a:r>
            <a:endParaRPr lang="it-IT" sz="1600" dirty="0"/>
          </a:p>
          <a:p>
            <a:endParaRPr lang="it-IT" sz="1600" b="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707" y="1649659"/>
            <a:ext cx="668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n-lt"/>
              </a:rPr>
              <a:t>Trane non si ferma qui... siete in buone mani</a:t>
            </a:r>
          </a:p>
          <a:p>
            <a:endParaRPr lang="it-IT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705" y="3641833"/>
            <a:ext cx="4176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sym typeface="Wingdings" panose="05000000000000000000" pitchFamily="2" charset="2"/>
              </a:rPr>
              <a:t>Elite Start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sym typeface="Wingdings" panose="05000000000000000000" pitchFamily="2" charset="2"/>
              </a:rPr>
              <a:t>Contratto Trane Select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sym typeface="Wingdings" panose="05000000000000000000" pitchFamily="2" charset="2"/>
              </a:rPr>
              <a:t>Parti di ricambio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sym typeface="Wingdings" panose="05000000000000000000" pitchFamily="2" charset="2"/>
              </a:rPr>
              <a:t>Trane Building Advantage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sym typeface="Wingdings" panose="05000000000000000000" pitchFamily="2" charset="2"/>
              </a:rPr>
              <a:t>Servizi di controllo Trane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sym typeface="Wingdings" panose="05000000000000000000" pitchFamily="2" charset="2"/>
              </a:rPr>
              <a:t>Servizi di noleggio Trane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 smtClean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b="0" dirty="0">
              <a:sym typeface="Wingdings" panose="05000000000000000000" pitchFamily="2" charset="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7" y="3324226"/>
            <a:ext cx="1716553" cy="2442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:\Users\frbog\AppData\Local\Microsoft\Windows\Temporary Internet Files\Content.Outlook\AXPUE4H5\EliteStart_C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00" y="3901563"/>
            <a:ext cx="1219197" cy="128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7" name="Rectangle 7">
              <a:hlinkClick r:id="rId5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>
              <a:hlinkClick r:id="rId5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30" name="Rectangle 10">
              <a:hlinkClick r:id="rId6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>
              <a:hlinkClick r:id="rId6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3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7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44" name="Round Same Side Corner Rectangle 43">
            <a:hlinkClick r:id="rId8" action="ppaction://hlinksldjump"/>
          </p:cNvPr>
          <p:cNvSpPr/>
          <p:nvPr/>
        </p:nvSpPr>
        <p:spPr>
          <a:xfrm>
            <a:off x="396327" y="124597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Ulteriori informazioni...</a:t>
            </a:r>
            <a:endParaRPr lang="it-IT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</p:grpSpPr>
        <p:sp>
          <p:nvSpPr>
            <p:cNvPr id="46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hlinkClick r:id="rId9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73833" y="6136373"/>
            <a:ext cx="1449055" cy="574575"/>
            <a:chOff x="6378209" y="5143701"/>
            <a:chExt cx="1449055" cy="574575"/>
          </a:xfrm>
          <a:solidFill>
            <a:srgbClr val="F0694D"/>
          </a:solidFill>
        </p:grpSpPr>
        <p:sp>
          <p:nvSpPr>
            <p:cNvPr id="49" name="Rectangle 13">
              <a:hlinkClick r:id="rId10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hlinkClick r:id="rId10" action="ppaction://hlinksldjump"/>
            </p:cNvPr>
            <p:cNvSpPr txBox="1"/>
            <p:nvPr/>
          </p:nvSpPr>
          <p:spPr>
            <a:xfrm>
              <a:off x="6381288" y="5207498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6125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751" y="1399032"/>
            <a:ext cx="8906256" cy="406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88" y="1527048"/>
            <a:ext cx="8650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n-lt"/>
              </a:rPr>
              <a:t>Trane presenta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1600" b="0" dirty="0" smtClean="0">
              <a:latin typeface="+mn-lt"/>
            </a:endParaRPr>
          </a:p>
          <a:p>
            <a:r>
              <a:rPr lang="it-IT" sz="1800" b="0" dirty="0" smtClean="0">
                <a:latin typeface="+mn-lt"/>
              </a:rPr>
              <a:t>Il </a:t>
            </a:r>
            <a:r>
              <a:rPr lang="it-IT" sz="1800" dirty="0" smtClean="0">
                <a:latin typeface="+mn-lt"/>
              </a:rPr>
              <a:t>chiller più valido</a:t>
            </a:r>
            <a:r>
              <a:rPr lang="it-IT" sz="1800" b="0" dirty="0" smtClean="0">
                <a:latin typeface="+mn-lt"/>
              </a:rPr>
              <a:t> del mercato…</a:t>
            </a:r>
            <a:endParaRPr lang="it-IT" sz="1800" b="0" dirty="0">
              <a:latin typeface="+mn-lt"/>
            </a:endParaRPr>
          </a:p>
          <a:p>
            <a:endParaRPr lang="it-IT" sz="1800" b="0" dirty="0">
              <a:latin typeface="+mn-lt"/>
            </a:endParaRPr>
          </a:p>
          <a:p>
            <a:r>
              <a:rPr lang="it-IT" sz="1800" b="0" dirty="0" smtClean="0">
                <a:latin typeface="+mn-lt"/>
              </a:rPr>
              <a:t>	… per una</a:t>
            </a:r>
            <a:r>
              <a:rPr lang="it-IT" sz="1800" dirty="0" smtClean="0">
                <a:solidFill>
                  <a:srgbClr val="DC5034"/>
                </a:solidFill>
                <a:latin typeface="+mn-lt"/>
              </a:rPr>
              <a:t> esperienza superiore per il cliente</a:t>
            </a:r>
          </a:p>
          <a:p>
            <a:endParaRPr lang="it-IT" sz="1600" b="0" dirty="0">
              <a:latin typeface="+mn-lt"/>
            </a:endParaRP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it-IT" sz="1800" b="0" dirty="0" smtClean="0">
                <a:latin typeface="+mn-lt"/>
              </a:rPr>
              <a:t>Efficienza </a:t>
            </a:r>
            <a:r>
              <a:rPr lang="it-IT" sz="1800" dirty="0" smtClean="0">
                <a:latin typeface="+mn-lt"/>
              </a:rPr>
              <a:t>massima</a:t>
            </a: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it-IT" sz="1800" b="0" dirty="0" smtClean="0">
                <a:latin typeface="+mn-lt"/>
              </a:rPr>
              <a:t>Livelli</a:t>
            </a:r>
            <a:r>
              <a:rPr lang="it-IT" sz="1800" dirty="0" smtClean="0">
                <a:latin typeface="+mn-lt"/>
              </a:rPr>
              <a:t> sonori minimi</a:t>
            </a: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it-IT" sz="1800" b="0" dirty="0" smtClean="0">
                <a:latin typeface="+mn-lt"/>
              </a:rPr>
              <a:t>Finiture di</a:t>
            </a:r>
            <a:r>
              <a:rPr lang="it-IT" sz="1800" dirty="0" smtClean="0">
                <a:latin typeface="+mn-lt"/>
              </a:rPr>
              <a:t> alta qualità</a:t>
            </a: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it-IT" sz="1800" dirty="0" smtClean="0">
                <a:latin typeface="+mn-lt"/>
              </a:rPr>
              <a:t>Intelligente </a:t>
            </a:r>
            <a:r>
              <a:rPr lang="it-IT" sz="1800" b="0" dirty="0" smtClean="0">
                <a:latin typeface="+mn-lt"/>
              </a:rPr>
              <a:t>e versatile</a:t>
            </a:r>
            <a:endParaRPr lang="it-IT" sz="18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  <a:p>
            <a:r>
              <a:rPr lang="it-IT" sz="1800" b="0" dirty="0" smtClean="0">
                <a:latin typeface="+mn-lt"/>
              </a:rPr>
              <a:t>… </a:t>
            </a:r>
            <a:r>
              <a:rPr lang="it-IT" sz="1800" dirty="0" smtClean="0">
                <a:latin typeface="+mn-lt"/>
              </a:rPr>
              <a:t>e con la leggendaria affidabilità di Trane</a:t>
            </a:r>
            <a:r>
              <a:rPr lang="it-IT" sz="1800" b="0" dirty="0" smtClean="0">
                <a:latin typeface="+mn-lt"/>
              </a:rPr>
              <a:t>!</a:t>
            </a:r>
            <a:endParaRPr lang="it-IT" sz="1800" b="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</p:grpSpPr>
        <p:sp>
          <p:nvSpPr>
            <p:cNvPr id="8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hlinkClick r:id="rId2" action="ppaction://hlinksldjump"/>
            </p:cNvPr>
            <p:cNvSpPr txBox="1"/>
            <p:nvPr/>
          </p:nvSpPr>
          <p:spPr>
            <a:xfrm>
              <a:off x="648656" y="620002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</p:grpSpPr>
        <p:sp>
          <p:nvSpPr>
            <p:cNvPr id="11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3863640" y="5172163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Scopri le innovazioni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0059" y="6127229"/>
            <a:ext cx="1449055" cy="577337"/>
            <a:chOff x="6378209" y="5143701"/>
            <a:chExt cx="1449055" cy="57733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6381288" y="5210260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hlinkClick r:id="rId5" action="ppaction://hlinksldjump"/>
            </p:cNvPr>
            <p:cNvSpPr txBox="1"/>
            <p:nvPr/>
          </p:nvSpPr>
          <p:spPr>
            <a:xfrm>
              <a:off x="635777" y="6199831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Scopri l'intera gamma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</p:grpSpPr>
        <p:sp>
          <p:nvSpPr>
            <p:cNvPr id="24" name="Rectangle 13">
              <a:hlinkClick r:id="rId6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hlinkClick r:id="rId6" action="ppaction://hlinksldjump"/>
            </p:cNvPr>
            <p:cNvSpPr txBox="1"/>
            <p:nvPr/>
          </p:nvSpPr>
          <p:spPr>
            <a:xfrm>
              <a:off x="6381288" y="5195869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" descr="F:\Ingersoll Rand\2.TRANE 2014\LOGOS\Conquest\UIT\02_Output files\Png\Conquest_Logo_FullColour_72dpi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2" y="1332772"/>
            <a:ext cx="3835908" cy="9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502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7355" y="1014166"/>
            <a:ext cx="462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Offerta completa di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908377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704" y="2057833"/>
            <a:ext cx="7736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ym typeface="Wingdings" panose="05000000000000000000" pitchFamily="2" charset="2"/>
              </a:rPr>
              <a:t>Gli </a:t>
            </a:r>
            <a:r>
              <a:rPr lang="it-IT" sz="1600" dirty="0" smtClean="0">
                <a:solidFill>
                  <a:srgbClr val="DC5034"/>
                </a:solidFill>
                <a:sym typeface="Wingdings" panose="05000000000000000000" pitchFamily="2" charset="2"/>
              </a:rPr>
              <a:t>esperti di controllo </a:t>
            </a:r>
            <a:r>
              <a:rPr lang="it-IT" sz="1600" b="0" dirty="0" smtClean="0">
                <a:sym typeface="Wingdings" panose="05000000000000000000" pitchFamily="2" charset="2"/>
              </a:rPr>
              <a:t>di Trane</a:t>
            </a:r>
            <a:r>
              <a:rPr lang="it-IT" sz="1600" dirty="0" smtClean="0">
                <a:solidFill>
                  <a:srgbClr val="DC5034"/>
                </a:solidFill>
                <a:sym typeface="Wingdings" panose="05000000000000000000" pitchFamily="2" charset="2"/>
              </a:rPr>
              <a:t> </a:t>
            </a:r>
            <a:r>
              <a:rPr lang="it-IT" sz="1600" b="0" dirty="0" smtClean="0">
                <a:sym typeface="Wingdings" panose="05000000000000000000" pitchFamily="2" charset="2"/>
              </a:rPr>
              <a:t>offrono una linea completa di soluzioni che spazia dai sensori ai dispositivi di controllo </a:t>
            </a: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b="0" dirty="0" smtClean="0">
                <a:sym typeface="Wingdings" panose="05000000000000000000" pitchFamily="2" charset="2"/>
              </a:rPr>
              <a:t>		… </a:t>
            </a:r>
            <a:r>
              <a:rPr lang="it-IT" sz="1600" dirty="0" smtClean="0">
                <a:solidFill>
                  <a:srgbClr val="DC5034"/>
                </a:solidFill>
                <a:sym typeface="Wingdings" panose="05000000000000000000" pitchFamily="2" charset="2"/>
              </a:rPr>
              <a:t>fino a sistemi di gestione centralizzata leader</a:t>
            </a:r>
            <a:r>
              <a:rPr lang="it-IT" sz="1600" b="0" dirty="0" smtClean="0">
                <a:sym typeface="Wingdings" panose="05000000000000000000" pitchFamily="2" charset="2"/>
              </a:rPr>
              <a:t> del settore</a:t>
            </a:r>
            <a:endParaRPr lang="it-IT" sz="1600" b="0" dirty="0"/>
          </a:p>
          <a:p>
            <a:endParaRPr lang="it-IT" sz="1600" b="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707" y="1649659"/>
            <a:ext cx="668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n-lt"/>
              </a:rPr>
              <a:t>Trane non si ferma qui... siete in buone mani</a:t>
            </a:r>
          </a:p>
          <a:p>
            <a:endParaRPr lang="it-IT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9425" y="3363732"/>
            <a:ext cx="4176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it-IT" sz="1600" b="0" dirty="0" smtClean="0">
                <a:sym typeface="Wingdings" panose="05000000000000000000" pitchFamily="2" charset="2"/>
              </a:rPr>
              <a:t>Trane offre supporto selezionando il design e applicando le migliori soluzioni di controllo per le esigenze di qualsiasi tipologia di fabbricato.</a:t>
            </a:r>
          </a:p>
          <a:p>
            <a:pPr>
              <a:lnSpc>
                <a:spcPct val="95000"/>
              </a:lnSpc>
            </a:pPr>
            <a:endParaRPr lang="it-IT" sz="1600" b="0" dirty="0"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</a:pPr>
            <a:r>
              <a:rPr lang="it-IT" sz="1600" b="0" dirty="0" smtClean="0">
                <a:sym typeface="Wingdings" panose="05000000000000000000" pitchFamily="2" charset="2"/>
              </a:rPr>
              <a:t>Le soluzioni Building Management Systems di Trane offrono piena flessibilità e integrano </a:t>
            </a:r>
            <a:r>
              <a:rPr lang="it-IT" sz="1600" b="0" spc="-20" dirty="0" smtClean="0">
                <a:sym typeface="Wingdings" panose="05000000000000000000" pitchFamily="2" charset="2"/>
              </a:rPr>
              <a:t>le tecnologie informatiche più all'avanguardia, </a:t>
            </a:r>
            <a:r>
              <a:rPr lang="it-IT" sz="1600" b="0" dirty="0" smtClean="0">
                <a:sym typeface="Wingdings" panose="05000000000000000000" pitchFamily="2" charset="2"/>
              </a:rPr>
              <a:t>quali la connessione in rete tramite IP e il supporto dei servizi web.</a:t>
            </a:r>
            <a:endParaRPr lang="it-IT" sz="1600" b="0" dirty="0"/>
          </a:p>
          <a:p>
            <a:endParaRPr lang="it-IT" sz="1600" b="0" dirty="0">
              <a:sym typeface="Wingdings" panose="05000000000000000000" pitchFamily="2" charset="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5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>
              <a:hlinkClick r:id="rId2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28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hlinkClick r:id="rId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" y="3361210"/>
            <a:ext cx="4686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</p:grpSpPr>
        <p:sp>
          <p:nvSpPr>
            <p:cNvPr id="4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hlinkClick r:id="rId6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73833" y="6136373"/>
            <a:ext cx="1449055" cy="574575"/>
            <a:chOff x="6378209" y="5143701"/>
            <a:chExt cx="1449055" cy="574575"/>
          </a:xfrm>
          <a:solidFill>
            <a:srgbClr val="F0694D"/>
          </a:solidFill>
        </p:grpSpPr>
        <p:sp>
          <p:nvSpPr>
            <p:cNvPr id="46" name="Rectangle 13">
              <a:hlinkClick r:id="rId7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hlinkClick r:id="rId7" action="ppaction://hlinksldjump"/>
            </p:cNvPr>
            <p:cNvSpPr txBox="1"/>
            <p:nvPr/>
          </p:nvSpPr>
          <p:spPr>
            <a:xfrm>
              <a:off x="6381288" y="5207498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2710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97020"/>
            <a:ext cx="8906256" cy="3604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3793" y="873800"/>
            <a:ext cx="3917101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La gamma Conquest</a:t>
            </a:r>
            <a:endParaRPr lang="it-IT" sz="2800" dirty="0">
              <a:solidFill>
                <a:srgbClr val="DC503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6266" y="1650905"/>
            <a:ext cx="2849793" cy="1173537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8" name="Rectangle 17">
              <a:hlinkClick r:id="rId3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solidFill>
              <a:srgbClr val="DC50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846943" y="1906599"/>
              <a:ext cx="1357376" cy="89372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0" dirty="0" smtClean="0">
                  <a:solidFill>
                    <a:schemeClr val="bg1"/>
                  </a:solidFill>
                </a:rPr>
                <a:t>Scopri di più</a:t>
              </a:r>
            </a:p>
            <a:p>
              <a:pPr algn="ctr"/>
              <a:endParaRPr lang="it-IT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Modelli e capacità frigorifere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7" name="Rectangle 7">
              <a:hlinkClick r:id="rId4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4" action="ppaction://hlinksldjump"/>
            </p:cNvPr>
            <p:cNvSpPr txBox="1"/>
            <p:nvPr/>
          </p:nvSpPr>
          <p:spPr>
            <a:xfrm>
              <a:off x="648656" y="6196108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60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5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90059" y="6127229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6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>
              <a:hlinkClick r:id="rId6" action="ppaction://hlinksldjump"/>
            </p:cNvPr>
            <p:cNvSpPr txBox="1"/>
            <p:nvPr/>
          </p:nvSpPr>
          <p:spPr>
            <a:xfrm>
              <a:off x="6381288" y="5201312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</p:grpSpPr>
        <p:sp>
          <p:nvSpPr>
            <p:cNvPr id="66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TextBox 66">
              <a:hlinkClick r:id="rId7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Scopri l'intera gamma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69" name="Rectangle 13">
              <a:hlinkClick r:id="rId8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>
              <a:hlinkClick r:id="rId8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66265" y="3396415"/>
            <a:ext cx="2849793" cy="1173537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7" name="Rectangle 17">
              <a:hlinkClick r:id="rId9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>
              <a:hlinkClick r:id="rId9" action="ppaction://hlinksldjump"/>
            </p:cNvPr>
            <p:cNvSpPr txBox="1"/>
            <p:nvPr/>
          </p:nvSpPr>
          <p:spPr>
            <a:xfrm>
              <a:off x="846943" y="1906599"/>
              <a:ext cx="1357376" cy="89372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0" smtClean="0">
                  <a:solidFill>
                    <a:schemeClr val="bg1"/>
                  </a:solidFill>
                </a:rPr>
                <a:t>Scopri di più</a:t>
              </a:r>
            </a:p>
            <a:p>
              <a:pPr algn="ctr"/>
              <a:endParaRPr lang="it-IT" sz="1400" smtClean="0">
                <a:solidFill>
                  <a:schemeClr val="bg1"/>
                </a:solidFill>
              </a:endParaRPr>
            </a:p>
            <a:p>
              <a:pPr algn="ctr"/>
              <a:r>
                <a:rPr lang="it-IT" sz="1400" smtClean="0">
                  <a:solidFill>
                    <a:schemeClr val="bg1"/>
                  </a:solidFill>
                </a:rPr>
                <a:t>Schemi di esercizio</a:t>
              </a:r>
              <a:endParaRPr lang="it-IT" sz="140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2" y="1945439"/>
            <a:ext cx="3115124" cy="24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00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77970" y="1415978"/>
            <a:ext cx="1553574" cy="6912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24175" y="873800"/>
            <a:ext cx="3900953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smtClean="0">
                <a:solidFill>
                  <a:srgbClr val="DC5034"/>
                </a:solidFill>
              </a:rPr>
              <a:t>La gamma Conquest</a:t>
            </a:r>
            <a:endParaRPr lang="it-IT" sz="2800">
              <a:solidFill>
                <a:srgbClr val="DC5034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22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TextBox 122">
              <a:hlinkClick r:id="rId2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125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TextBox 125">
              <a:hlinkClick r:id="rId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</p:grpSpPr>
        <p:sp>
          <p:nvSpPr>
            <p:cNvPr id="13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TextBox 131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99" name="TextBox 98">
            <a:hlinkClick r:id="rId5" action="ppaction://hlinksldjump"/>
          </p:cNvPr>
          <p:cNvSpPr txBox="1"/>
          <p:nvPr/>
        </p:nvSpPr>
        <p:spPr>
          <a:xfrm>
            <a:off x="5576912" y="6279000"/>
            <a:ext cx="1436832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>
                <a:solidFill>
                  <a:schemeClr val="bg1"/>
                </a:solidFill>
              </a:rPr>
              <a:t>Caratteristiche uniche</a:t>
            </a:r>
            <a:endParaRPr lang="it-IT" sz="1200">
              <a:solidFill>
                <a:schemeClr val="bg1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101" name="Rectangle 13">
              <a:hlinkClick r:id="rId5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Box 101">
              <a:hlinkClick r:id="rId5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190059" y="6127229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10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TextBox 104">
              <a:hlinkClick r:id="rId6" action="ppaction://hlinksldjump"/>
            </p:cNvPr>
            <p:cNvSpPr txBox="1"/>
            <p:nvPr/>
          </p:nvSpPr>
          <p:spPr>
            <a:xfrm>
              <a:off x="6381288" y="5201312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8" name="TextBox 107">
            <a:hlinkClick r:id="rId7" action="ppaction://hlinksldjump"/>
          </p:cNvPr>
          <p:cNvSpPr txBox="1"/>
          <p:nvPr/>
        </p:nvSpPr>
        <p:spPr>
          <a:xfrm>
            <a:off x="2441276" y="1397087"/>
            <a:ext cx="147416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Solo raffreddamento "CGAX"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5614" y="2326587"/>
            <a:ext cx="8374356" cy="3409799"/>
            <a:chOff x="230148" y="2291175"/>
            <a:chExt cx="8374356" cy="3409799"/>
          </a:xfrm>
        </p:grpSpPr>
        <p:grpSp>
          <p:nvGrpSpPr>
            <p:cNvPr id="91" name="Group 90"/>
            <p:cNvGrpSpPr/>
            <p:nvPr/>
          </p:nvGrpSpPr>
          <p:grpSpPr>
            <a:xfrm>
              <a:off x="230148" y="2352507"/>
              <a:ext cx="8374356" cy="3348467"/>
              <a:chOff x="230148" y="2352507"/>
              <a:chExt cx="8374356" cy="3348467"/>
            </a:xfrm>
          </p:grpSpPr>
          <p:cxnSp>
            <p:nvCxnSpPr>
              <p:cNvPr id="31" name="Connecteur droit 14"/>
              <p:cNvCxnSpPr/>
              <p:nvPr/>
            </p:nvCxnSpPr>
            <p:spPr bwMode="auto">
              <a:xfrm>
                <a:off x="2788650" y="2352507"/>
                <a:ext cx="9168" cy="33484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Connecteur droit 21"/>
              <p:cNvCxnSpPr/>
              <p:nvPr/>
            </p:nvCxnSpPr>
            <p:spPr bwMode="auto">
              <a:xfrm>
                <a:off x="957488" y="3198494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29"/>
              <p:cNvCxnSpPr/>
              <p:nvPr/>
            </p:nvCxnSpPr>
            <p:spPr bwMode="auto">
              <a:xfrm>
                <a:off x="957488" y="3466338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ZoneTexte 22"/>
              <p:cNvSpPr txBox="1"/>
              <p:nvPr/>
            </p:nvSpPr>
            <p:spPr bwMode="auto">
              <a:xfrm>
                <a:off x="326668" y="3320319"/>
                <a:ext cx="55656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80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ZoneTexte 39"/>
              <p:cNvSpPr txBox="1"/>
              <p:nvPr/>
            </p:nvSpPr>
            <p:spPr bwMode="auto">
              <a:xfrm>
                <a:off x="313416" y="3067526"/>
                <a:ext cx="55656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70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ZoneTexte 40"/>
              <p:cNvSpPr txBox="1"/>
              <p:nvPr/>
            </p:nvSpPr>
            <p:spPr bwMode="auto">
              <a:xfrm>
                <a:off x="330776" y="3573018"/>
                <a:ext cx="55656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90 kW</a:t>
                </a:r>
              </a:p>
            </p:txBody>
          </p:sp>
          <p:sp>
            <p:nvSpPr>
              <p:cNvPr id="59" name="ZoneTexte 41"/>
              <p:cNvSpPr txBox="1"/>
              <p:nvPr/>
            </p:nvSpPr>
            <p:spPr bwMode="auto">
              <a:xfrm>
                <a:off x="255004" y="3828191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100 kW</a:t>
                </a:r>
              </a:p>
            </p:txBody>
          </p:sp>
          <p:sp>
            <p:nvSpPr>
              <p:cNvPr id="60" name="ZoneTexte 42"/>
              <p:cNvSpPr txBox="1"/>
              <p:nvPr/>
            </p:nvSpPr>
            <p:spPr bwMode="auto">
              <a:xfrm>
                <a:off x="233904" y="4090129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110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ZoneTexte 43"/>
              <p:cNvSpPr txBox="1"/>
              <p:nvPr/>
            </p:nvSpPr>
            <p:spPr bwMode="auto">
              <a:xfrm>
                <a:off x="243400" y="4352067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120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ZoneTexte 44"/>
              <p:cNvSpPr txBox="1"/>
              <p:nvPr/>
            </p:nvSpPr>
            <p:spPr bwMode="auto">
              <a:xfrm>
                <a:off x="230148" y="4623149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130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ZoneTexte 45"/>
              <p:cNvSpPr txBox="1"/>
              <p:nvPr/>
            </p:nvSpPr>
            <p:spPr bwMode="auto">
              <a:xfrm>
                <a:off x="232514" y="4893564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140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ZoneTexte 46"/>
              <p:cNvSpPr txBox="1"/>
              <p:nvPr/>
            </p:nvSpPr>
            <p:spPr bwMode="auto">
              <a:xfrm>
                <a:off x="232514" y="5148517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150 kW</a:t>
                </a:r>
                <a:endParaRPr lang="it-IT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ZoneTexte 47"/>
              <p:cNvSpPr txBox="1"/>
              <p:nvPr/>
            </p:nvSpPr>
            <p:spPr bwMode="auto">
              <a:xfrm>
                <a:off x="232514" y="5406454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sz="1100" smtClean="0">
                    <a:latin typeface="Calibri" panose="020F0502020204030204" pitchFamily="34" charset="0"/>
                  </a:rPr>
                  <a:t>160 kW</a:t>
                </a:r>
              </a:p>
            </p:txBody>
          </p:sp>
          <p:cxnSp>
            <p:nvCxnSpPr>
              <p:cNvPr id="70" name="Connecteur droit 29"/>
              <p:cNvCxnSpPr/>
              <p:nvPr/>
            </p:nvCxnSpPr>
            <p:spPr bwMode="auto">
              <a:xfrm>
                <a:off x="957488" y="3734465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Connecteur droit 29"/>
              <p:cNvCxnSpPr/>
              <p:nvPr/>
            </p:nvCxnSpPr>
            <p:spPr bwMode="auto">
              <a:xfrm>
                <a:off x="957488" y="3977448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Connecteur droit 29"/>
              <p:cNvCxnSpPr/>
              <p:nvPr/>
            </p:nvCxnSpPr>
            <p:spPr bwMode="auto">
              <a:xfrm>
                <a:off x="957488" y="4234434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Connecteur droit 29"/>
              <p:cNvCxnSpPr/>
              <p:nvPr/>
            </p:nvCxnSpPr>
            <p:spPr bwMode="auto">
              <a:xfrm>
                <a:off x="957488" y="4490466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Connecteur droit 29"/>
              <p:cNvCxnSpPr/>
              <p:nvPr/>
            </p:nvCxnSpPr>
            <p:spPr bwMode="auto">
              <a:xfrm>
                <a:off x="957488" y="4773930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Connecteur droit 29"/>
              <p:cNvCxnSpPr/>
              <p:nvPr/>
            </p:nvCxnSpPr>
            <p:spPr bwMode="auto">
              <a:xfrm>
                <a:off x="957488" y="5048250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Connecteur droit 29"/>
              <p:cNvCxnSpPr/>
              <p:nvPr/>
            </p:nvCxnSpPr>
            <p:spPr bwMode="auto">
              <a:xfrm>
                <a:off x="957488" y="5304282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Connecteur droit 29"/>
              <p:cNvCxnSpPr/>
              <p:nvPr/>
            </p:nvCxnSpPr>
            <p:spPr bwMode="auto">
              <a:xfrm>
                <a:off x="957488" y="5537423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0" name="Connecteur droit 21"/>
            <p:cNvCxnSpPr/>
            <p:nvPr/>
          </p:nvCxnSpPr>
          <p:spPr bwMode="auto">
            <a:xfrm>
              <a:off x="957488" y="292496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Connecteur droit 21"/>
            <p:cNvCxnSpPr/>
            <p:nvPr/>
          </p:nvCxnSpPr>
          <p:spPr bwMode="auto">
            <a:xfrm>
              <a:off x="940357" y="267662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Connecteur droit 21"/>
            <p:cNvCxnSpPr/>
            <p:nvPr/>
          </p:nvCxnSpPr>
          <p:spPr bwMode="auto">
            <a:xfrm>
              <a:off x="957488" y="242198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ZoneTexte 39"/>
            <p:cNvSpPr txBox="1"/>
            <p:nvPr/>
          </p:nvSpPr>
          <p:spPr bwMode="auto">
            <a:xfrm>
              <a:off x="320708" y="2291175"/>
              <a:ext cx="55656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smtClean="0">
                  <a:latin typeface="Calibri" panose="020F0502020204030204" pitchFamily="34" charset="0"/>
                </a:rPr>
                <a:t>40 kW</a:t>
              </a:r>
              <a:endParaRPr lang="it-IT" sz="1100">
                <a:latin typeface="Calibri" panose="020F0502020204030204" pitchFamily="34" charset="0"/>
              </a:endParaRPr>
            </a:p>
          </p:txBody>
        </p:sp>
        <p:sp>
          <p:nvSpPr>
            <p:cNvPr id="114" name="ZoneTexte 39"/>
            <p:cNvSpPr txBox="1"/>
            <p:nvPr/>
          </p:nvSpPr>
          <p:spPr bwMode="auto">
            <a:xfrm>
              <a:off x="320152" y="2557342"/>
              <a:ext cx="55656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smtClean="0">
                  <a:latin typeface="Calibri" panose="020F0502020204030204" pitchFamily="34" charset="0"/>
                </a:rPr>
                <a:t>50 kW</a:t>
              </a:r>
              <a:endParaRPr lang="it-IT" sz="1100">
                <a:latin typeface="Calibri" panose="020F0502020204030204" pitchFamily="34" charset="0"/>
              </a:endParaRPr>
            </a:p>
          </p:txBody>
        </p:sp>
        <p:sp>
          <p:nvSpPr>
            <p:cNvPr id="115" name="ZoneTexte 39"/>
            <p:cNvSpPr txBox="1"/>
            <p:nvPr/>
          </p:nvSpPr>
          <p:spPr bwMode="auto">
            <a:xfrm>
              <a:off x="326668" y="2805916"/>
              <a:ext cx="55656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100" smtClean="0">
                  <a:latin typeface="Calibri" panose="020F0502020204030204" pitchFamily="34" charset="0"/>
                </a:rPr>
                <a:t>60 kW</a:t>
              </a:r>
              <a:endParaRPr lang="it-IT" sz="1100">
                <a:latin typeface="Calibri" panose="020F0502020204030204" pitchFamily="34" charset="0"/>
              </a:endParaRPr>
            </a:p>
          </p:txBody>
        </p:sp>
      </p:grpSp>
      <p:pic>
        <p:nvPicPr>
          <p:cNvPr id="85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2333897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2577603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2738733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008715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270357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543133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4401631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787500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4036192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Connecteur droit 14"/>
          <p:cNvCxnSpPr/>
          <p:nvPr/>
        </p:nvCxnSpPr>
        <p:spPr bwMode="auto">
          <a:xfrm>
            <a:off x="5553294" y="2386974"/>
            <a:ext cx="9168" cy="3408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>
            <a:hlinkClick r:id="rId7" action="ppaction://hlinksldjump"/>
          </p:cNvPr>
          <p:cNvSpPr txBox="1"/>
          <p:nvPr/>
        </p:nvSpPr>
        <p:spPr>
          <a:xfrm>
            <a:off x="5317436" y="1441531"/>
            <a:ext cx="1066695" cy="8172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smtClean="0">
                <a:solidFill>
                  <a:schemeClr val="bg1"/>
                </a:solidFill>
              </a:rPr>
              <a:t>Pompa di calore "CXAX"</a:t>
            </a:r>
            <a:endParaRPr lang="it-IT" sz="1400">
              <a:solidFill>
                <a:schemeClr val="bg1"/>
              </a:solidFill>
            </a:endParaRPr>
          </a:p>
        </p:txBody>
      </p:sp>
      <p:sp>
        <p:nvSpPr>
          <p:cNvPr id="139" name="Rectangle 38"/>
          <p:cNvSpPr/>
          <p:nvPr/>
        </p:nvSpPr>
        <p:spPr bwMode="auto">
          <a:xfrm>
            <a:off x="5016774" y="1417980"/>
            <a:ext cx="1555200" cy="68944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rgbClr val="EE4422"/>
              </a:solidFill>
              <a:effectLst/>
              <a:latin typeface="Arial" charset="0"/>
            </a:endParaRPr>
          </a:p>
        </p:txBody>
      </p:sp>
      <p:sp>
        <p:nvSpPr>
          <p:cNvPr id="140" name="TextBox 139">
            <a:hlinkClick r:id="rId9" action="ppaction://hlinksldjump"/>
          </p:cNvPr>
          <p:cNvSpPr txBox="1"/>
          <p:nvPr/>
        </p:nvSpPr>
        <p:spPr>
          <a:xfrm>
            <a:off x="5049706" y="1523215"/>
            <a:ext cx="1528894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Pompa di calore 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"CXAX"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1666" y="2135838"/>
            <a:ext cx="1142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smtClean="0"/>
              <a:t>Mono-circuito</a:t>
            </a:r>
            <a:endParaRPr lang="it-IT" sz="1000"/>
          </a:p>
        </p:txBody>
      </p:sp>
      <p:sp>
        <p:nvSpPr>
          <p:cNvPr id="141" name="TextBox 140"/>
          <p:cNvSpPr txBox="1"/>
          <p:nvPr/>
        </p:nvSpPr>
        <p:spPr>
          <a:xfrm>
            <a:off x="3152120" y="2137190"/>
            <a:ext cx="1120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Doppio circuito</a:t>
            </a:r>
            <a:endParaRPr lang="it-IT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888758" y="2135838"/>
            <a:ext cx="1193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smtClean="0"/>
              <a:t>Mono-circuito</a:t>
            </a:r>
            <a:endParaRPr lang="it-IT" sz="1000"/>
          </a:p>
        </p:txBody>
      </p:sp>
      <p:sp>
        <p:nvSpPr>
          <p:cNvPr id="143" name="TextBox 142"/>
          <p:cNvSpPr txBox="1"/>
          <p:nvPr/>
        </p:nvSpPr>
        <p:spPr>
          <a:xfrm>
            <a:off x="5840211" y="2141910"/>
            <a:ext cx="1207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smtClean="0"/>
              <a:t>Doppio circuito</a:t>
            </a:r>
            <a:endParaRPr lang="it-IT" sz="1000"/>
          </a:p>
        </p:txBody>
      </p:sp>
      <p:cxnSp>
        <p:nvCxnSpPr>
          <p:cNvPr id="144" name="Connecteur droit 14"/>
          <p:cNvCxnSpPr/>
          <p:nvPr/>
        </p:nvCxnSpPr>
        <p:spPr bwMode="auto">
          <a:xfrm>
            <a:off x="3442764" y="2384797"/>
            <a:ext cx="9168" cy="3348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8" name="Image 1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3799096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 1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4143869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 1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4679289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 1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5069380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Image 1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5427584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2414468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2621690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2756448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014929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282773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550900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804763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4057268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Image 1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4439584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Connecteur droit 14"/>
          <p:cNvCxnSpPr/>
          <p:nvPr/>
        </p:nvCxnSpPr>
        <p:spPr bwMode="auto">
          <a:xfrm>
            <a:off x="6186926" y="2387919"/>
            <a:ext cx="9168" cy="3408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8" name="Image 1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3721989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Image 1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4099842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Image 1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4477703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Image 1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4944740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Image 1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5301159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61" descr="R410a_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7" y="1650375"/>
            <a:ext cx="503510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7190059" y="4079156"/>
            <a:ext cx="1606154" cy="1192048"/>
            <a:chOff x="813887" y="1662055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7" name="Rectangle 17">
              <a:hlinkClick r:id="rId7" action="ppaction://hlinksldjump"/>
            </p:cNvPr>
            <p:cNvSpPr/>
            <p:nvPr/>
          </p:nvSpPr>
          <p:spPr bwMode="auto">
            <a:xfrm>
              <a:off x="813887" y="1662055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TextBox 97">
              <a:hlinkClick r:id="rId7" action="ppaction://hlinksldjump"/>
            </p:cNvPr>
            <p:cNvSpPr txBox="1"/>
            <p:nvPr/>
          </p:nvSpPr>
          <p:spPr>
            <a:xfrm>
              <a:off x="957170" y="1898538"/>
              <a:ext cx="1166520" cy="8798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smtClean="0">
                  <a:solidFill>
                    <a:schemeClr val="bg1"/>
                  </a:solidFill>
                </a:rPr>
                <a:t>Visualizza schemi di esercizio</a:t>
              </a:r>
              <a:endParaRPr lang="it-IT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0185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60276" y="873800"/>
            <a:ext cx="3664852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Schemi di esercizio</a:t>
            </a:r>
            <a:endParaRPr lang="it-IT" sz="2800" dirty="0">
              <a:solidFill>
                <a:srgbClr val="DC5034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26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>
              <a:hlinkClick r:id="rId2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129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extBox 129">
              <a:hlinkClick r:id="rId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</p:grpSpPr>
        <p:sp>
          <p:nvSpPr>
            <p:cNvPr id="135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TextBox 135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018626" y="1953746"/>
            <a:ext cx="414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>
                <a:solidFill>
                  <a:srgbClr val="DC5034"/>
                </a:solidFill>
                <a:latin typeface="+mn-lt"/>
              </a:rPr>
              <a:t>Temperatura 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da -18 °C fino a +46 °C</a:t>
            </a:r>
            <a:endParaRPr lang="it-IT" sz="1600" b="0">
              <a:latin typeface="+mn-lt"/>
            </a:endParaRPr>
          </a:p>
          <a:p>
            <a:r>
              <a:rPr lang="it-IT" sz="1600" smtClean="0">
                <a:solidFill>
                  <a:srgbClr val="DC5034"/>
                </a:solidFill>
                <a:latin typeface="+mn-lt"/>
              </a:rPr>
              <a:t>Temperatura acqua in uscita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fino a -12 °C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23" name="Rectangle 13">
              <a:hlinkClick r:id="rId5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hlinkClick r:id="rId5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90059" y="6127229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26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6" action="ppaction://hlinksldjump"/>
            </p:cNvPr>
            <p:cNvSpPr txBox="1"/>
            <p:nvPr/>
          </p:nvSpPr>
          <p:spPr>
            <a:xfrm>
              <a:off x="6381288" y="5201312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ound Same Side Corner Rectangle 27">
            <a:hlinkClick r:id="rId4" action="ppaction://hlinksldjump"/>
          </p:cNvPr>
          <p:cNvSpPr/>
          <p:nvPr/>
        </p:nvSpPr>
        <p:spPr>
          <a:xfrm>
            <a:off x="333828" y="107473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sp>
        <p:nvSpPr>
          <p:cNvPr id="29" name="Round Same Side Corner Rectangle 28">
            <a:hlinkClick r:id="rId7" action="ppaction://hlinksldjump"/>
          </p:cNvPr>
          <p:cNvSpPr/>
          <p:nvPr/>
        </p:nvSpPr>
        <p:spPr>
          <a:xfrm>
            <a:off x="2050416" y="1062935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Ulteriori informazioni...</a:t>
            </a:r>
            <a:endParaRPr lang="it-IT" sz="1200" dirty="0"/>
          </a:p>
        </p:txBody>
      </p:sp>
      <p:pic>
        <p:nvPicPr>
          <p:cNvPr id="1028" name="Picture 4" descr="F:\Ingersoll Rand\2.TRANE 2014\POWERPOINTS\Conquest for EMEA interactive ppt\Intern\CXAX Cooling mod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4873752" y="3264408"/>
            <a:ext cx="3200400" cy="26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1878" y="1492081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n-lt"/>
              </a:rPr>
              <a:t>Raffreddamento in ogni periodo dell'anno</a:t>
            </a:r>
          </a:p>
          <a:p>
            <a:r>
              <a:rPr lang="it-IT" sz="1800" b="0" dirty="0" smtClean="0">
                <a:latin typeface="+mn-lt"/>
              </a:rPr>
              <a:t>CGAX</a:t>
            </a:r>
            <a:endParaRPr lang="it-IT" sz="1800" b="0" dirty="0">
              <a:latin typeface="+mn-lt"/>
            </a:endParaRPr>
          </a:p>
          <a:p>
            <a:endParaRPr lang="it-IT" sz="1800" b="0" dirty="0" smtClean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1567" y="3156686"/>
            <a:ext cx="18720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Modalità raffreddamento CGAX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236" r="5528" b="5643"/>
          <a:stretch/>
        </p:blipFill>
        <p:spPr>
          <a:xfrm>
            <a:off x="728086" y="2641559"/>
            <a:ext cx="3040186" cy="3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152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118872" y="1391883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76041" y="873800"/>
            <a:ext cx="364908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Schemi di esercizio</a:t>
            </a:r>
            <a:endParaRPr lang="it-IT" sz="2800" dirty="0">
              <a:solidFill>
                <a:srgbClr val="DC5034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26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>
              <a:hlinkClick r:id="rId2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F0694D"/>
          </a:solidFill>
        </p:grpSpPr>
        <p:sp>
          <p:nvSpPr>
            <p:cNvPr id="129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extBox 129">
              <a:hlinkClick r:id="rId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</p:grpSpPr>
        <p:sp>
          <p:nvSpPr>
            <p:cNvPr id="135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TextBox 135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834066" y="2230249"/>
            <a:ext cx="414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>
                <a:solidFill>
                  <a:srgbClr val="DC5034"/>
                </a:solidFill>
                <a:latin typeface="+mn-lt"/>
              </a:rPr>
              <a:t>Temperatura 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fino a -15 °C</a:t>
            </a:r>
            <a:endParaRPr lang="it-IT" sz="1600" b="0">
              <a:latin typeface="+mn-lt"/>
            </a:endParaRPr>
          </a:p>
          <a:p>
            <a:r>
              <a:rPr lang="it-IT" sz="1600" smtClean="0">
                <a:solidFill>
                  <a:srgbClr val="DC5034"/>
                </a:solidFill>
                <a:latin typeface="+mn-lt"/>
              </a:rPr>
              <a:t>Temperatura acqua in uscita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fino a 60 °C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23" name="Rectangle 13">
              <a:hlinkClick r:id="rId5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hlinkClick r:id="rId5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90059" y="6127229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26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hlinkClick r:id="rId6" action="ppaction://hlinksldjump"/>
            </p:cNvPr>
            <p:cNvSpPr txBox="1"/>
            <p:nvPr/>
          </p:nvSpPr>
          <p:spPr>
            <a:xfrm>
              <a:off x="6381288" y="5201312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ound Same Side Corner Rectangle 27">
            <a:hlinkClick r:id="rId4" action="ppaction://hlinksldjump"/>
          </p:cNvPr>
          <p:cNvSpPr/>
          <p:nvPr/>
        </p:nvSpPr>
        <p:spPr>
          <a:xfrm>
            <a:off x="333828" y="107473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4635" r="5829" b="4723"/>
          <a:stretch/>
        </p:blipFill>
        <p:spPr bwMode="auto">
          <a:xfrm>
            <a:off x="445477" y="2135471"/>
            <a:ext cx="3595077" cy="35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33828" y="151503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+mn-lt"/>
              </a:rPr>
              <a:t>Riscaldamento tutto l'anno</a:t>
            </a:r>
          </a:p>
          <a:p>
            <a:r>
              <a:rPr lang="it-IT" sz="1800" b="0" dirty="0" smtClean="0">
                <a:latin typeface="+mn-lt"/>
              </a:rPr>
              <a:t>CXAX</a:t>
            </a:r>
            <a:endParaRPr lang="it-IT" sz="1800" b="0" dirty="0">
              <a:latin typeface="+mn-lt"/>
            </a:endParaRPr>
          </a:p>
          <a:p>
            <a:endParaRPr lang="it-IT" sz="1800" b="0" dirty="0" smtClean="0">
              <a:latin typeface="+mn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01097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Sottotitolo</a:t>
            </a:r>
          </a:p>
          <a:p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smtClean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smtClean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9712" y="877366"/>
            <a:ext cx="2185416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smtClean="0">
                <a:solidFill>
                  <a:srgbClr val="DC5034"/>
                </a:solidFill>
              </a:rPr>
              <a:t>Innovazioni</a:t>
            </a:r>
            <a:endParaRPr lang="it-IT" sz="2800">
              <a:solidFill>
                <a:srgbClr val="DC5034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389828"/>
            <a:ext cx="8906256" cy="4446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70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TextBox 81">
              <a:hlinkClick r:id="rId2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EE4422"/>
          </a:solidFill>
        </p:grpSpPr>
        <p:sp>
          <p:nvSpPr>
            <p:cNvPr id="84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>
              <a:hlinkClick r:id="rId3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9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TextBox 90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41" name="Rectangle 13">
              <a:hlinkClick r:id="rId5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5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6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" t="-481"/>
          <a:stretch>
            <a:fillRect/>
          </a:stretch>
        </p:blipFill>
        <p:spPr bwMode="auto">
          <a:xfrm>
            <a:off x="7217065" y="4321073"/>
            <a:ext cx="598453" cy="12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 17"/>
          <p:cNvGrpSpPr>
            <a:grpSpLocks/>
          </p:cNvGrpSpPr>
          <p:nvPr/>
        </p:nvGrpSpPr>
        <p:grpSpPr bwMode="auto">
          <a:xfrm>
            <a:off x="7881790" y="3999686"/>
            <a:ext cx="480977" cy="484001"/>
            <a:chOff x="6169076" y="669131"/>
            <a:chExt cx="1015200" cy="1018972"/>
          </a:xfrm>
        </p:grpSpPr>
        <p:sp>
          <p:nvSpPr>
            <p:cNvPr id="38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9" name="Image 4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3" y="2637675"/>
            <a:ext cx="418903" cy="4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018" y="2493458"/>
            <a:ext cx="4118432" cy="261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64499" y="2112577"/>
            <a:ext cx="2998269" cy="1371287"/>
            <a:chOff x="5364499" y="2112577"/>
            <a:chExt cx="2998269" cy="1371287"/>
          </a:xfrm>
        </p:grpSpPr>
        <p:grpSp>
          <p:nvGrpSpPr>
            <p:cNvPr id="68" name="Group 67"/>
            <p:cNvGrpSpPr/>
            <p:nvPr/>
          </p:nvGrpSpPr>
          <p:grpSpPr>
            <a:xfrm>
              <a:off x="6669814" y="2112577"/>
              <a:ext cx="1692954" cy="609397"/>
              <a:chOff x="557035" y="2736817"/>
              <a:chExt cx="1832710" cy="374209"/>
            </a:xfrm>
          </p:grpSpPr>
          <p:sp>
            <p:nvSpPr>
              <p:cNvPr id="71" name="Rectangle 17">
                <a:hlinkClick r:id="rId14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hlinkClick r:id="rId14" action="ppaction://hlinksldjump"/>
              </p:cNvPr>
              <p:cNvSpPr/>
              <p:nvPr/>
            </p:nvSpPr>
            <p:spPr>
              <a:xfrm>
                <a:off x="573020" y="2736817"/>
                <a:ext cx="1809100" cy="374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dirty="0" smtClean="0">
                    <a:solidFill>
                      <a:schemeClr val="bg1"/>
                    </a:solidFill>
                  </a:rPr>
                  <a:t>B</a:t>
                </a:r>
                <a:r>
                  <a:rPr lang="it-IT" sz="1200" b="1" dirty="0" smtClean="0">
                    <a:solidFill>
                      <a:schemeClr val="bg1"/>
                    </a:solidFill>
                  </a:rPr>
                  <a:t>atterie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it-IT" sz="1200" dirty="0" smtClean="0">
                    <a:solidFill>
                      <a:schemeClr val="bg1"/>
                    </a:solidFill>
                  </a:rPr>
                  <a:t>di condensazione </a:t>
                </a:r>
                <a:br>
                  <a:rPr lang="it-IT" sz="1200" dirty="0" smtClean="0">
                    <a:solidFill>
                      <a:schemeClr val="bg1"/>
                    </a:solidFill>
                  </a:rPr>
                </a:br>
                <a:r>
                  <a:rPr lang="it-IT" sz="1200" dirty="0" smtClean="0">
                    <a:solidFill>
                      <a:schemeClr val="bg1"/>
                    </a:solidFill>
                  </a:rPr>
                  <a:t>a microcanali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Elbow Connector 47"/>
            <p:cNvCxnSpPr/>
            <p:nvPr/>
          </p:nvCxnSpPr>
          <p:spPr>
            <a:xfrm flipV="1">
              <a:off x="5364499" y="2473550"/>
              <a:ext cx="1305315" cy="1010314"/>
            </a:xfrm>
            <a:prstGeom prst="bentConnector3">
              <a:avLst>
                <a:gd name="adj1" fmla="val 66112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51793" y="2065287"/>
            <a:ext cx="2950360" cy="693083"/>
            <a:chOff x="551793" y="2065287"/>
            <a:chExt cx="2950360" cy="693083"/>
          </a:xfrm>
        </p:grpSpPr>
        <p:grpSp>
          <p:nvGrpSpPr>
            <p:cNvPr id="73" name="Group 72"/>
            <p:cNvGrpSpPr/>
            <p:nvPr/>
          </p:nvGrpSpPr>
          <p:grpSpPr>
            <a:xfrm>
              <a:off x="551793" y="2065287"/>
              <a:ext cx="1718441" cy="590932"/>
              <a:chOff x="545009" y="2754314"/>
              <a:chExt cx="1860302" cy="362870"/>
            </a:xfrm>
          </p:grpSpPr>
          <p:sp>
            <p:nvSpPr>
              <p:cNvPr id="74" name="Rectangle 17">
                <a:hlinkClick r:id="rId10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hlinkClick r:id="rId10" action="ppaction://hlinksldjump"/>
              </p:cNvPr>
              <p:cNvSpPr/>
              <p:nvPr/>
            </p:nvSpPr>
            <p:spPr>
              <a:xfrm>
                <a:off x="545009" y="2754314"/>
                <a:ext cx="1860302" cy="3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it-IT" sz="1200" b="1" dirty="0" smtClean="0">
                    <a:solidFill>
                      <a:schemeClr val="bg1"/>
                    </a:solidFill>
                  </a:rPr>
                  <a:t>Ventilatori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it-IT" sz="1200" dirty="0" smtClean="0">
                    <a:solidFill>
                      <a:schemeClr val="bg1"/>
                    </a:solidFill>
                  </a:rPr>
                  <a:t>a commutazione elettronica (EC)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1" name="Elbow Connector 30"/>
            <p:cNvCxnSpPr/>
            <p:nvPr/>
          </p:nvCxnSpPr>
          <p:spPr>
            <a:xfrm rot="10800000">
              <a:off x="2254500" y="2380883"/>
              <a:ext cx="1247653" cy="377487"/>
            </a:xfrm>
            <a:prstGeom prst="bentConnector3">
              <a:avLst>
                <a:gd name="adj1" fmla="val 163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88059" y="3959355"/>
            <a:ext cx="3460036" cy="1661220"/>
            <a:chOff x="3688059" y="3959355"/>
            <a:chExt cx="3460036" cy="1661220"/>
          </a:xfrm>
        </p:grpSpPr>
        <p:grpSp>
          <p:nvGrpSpPr>
            <p:cNvPr id="56" name="Group 55"/>
            <p:cNvGrpSpPr/>
            <p:nvPr/>
          </p:nvGrpSpPr>
          <p:grpSpPr>
            <a:xfrm>
              <a:off x="5455141" y="5029644"/>
              <a:ext cx="1692954" cy="590931"/>
              <a:chOff x="557035" y="2744758"/>
              <a:chExt cx="1832710" cy="362869"/>
            </a:xfrm>
          </p:grpSpPr>
          <p:sp>
            <p:nvSpPr>
              <p:cNvPr id="57" name="Rectangle 17">
                <a:hlinkClick r:id="rId8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>
                <a:hlinkClick r:id="rId8" action="ppaction://hlinksldjump"/>
              </p:cNvPr>
              <p:cNvSpPr/>
              <p:nvPr/>
            </p:nvSpPr>
            <p:spPr>
              <a:xfrm>
                <a:off x="665106" y="2744758"/>
                <a:ext cx="1621662" cy="362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it-IT" sz="1200" b="1" dirty="0" smtClean="0">
                    <a:solidFill>
                      <a:schemeClr val="bg1"/>
                    </a:solidFill>
                  </a:rPr>
                  <a:t>Azionamento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it-IT" sz="1200" b="1" dirty="0" smtClean="0">
                    <a:solidFill>
                      <a:schemeClr val="bg1"/>
                    </a:solidFill>
                  </a:rPr>
                  <a:t>a frequenza adattativa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4" name="Elbow Connector 53"/>
            <p:cNvCxnSpPr/>
            <p:nvPr/>
          </p:nvCxnSpPr>
          <p:spPr>
            <a:xfrm rot="10800000">
              <a:off x="3688059" y="3959355"/>
              <a:ext cx="1776226" cy="1375687"/>
            </a:xfrm>
            <a:prstGeom prst="bentConnector3">
              <a:avLst>
                <a:gd name="adj1" fmla="val 99421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6665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6097" y="1135934"/>
            <a:ext cx="7135584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Batterie di condensazione a microcanali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707" y="2305507"/>
            <a:ext cx="5322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Batteria con design all'avanguardia per una maggiore resistenza alla corrosione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Maggiore vita utile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Maggiore efficienza con meno refrigerante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Impatto ambientale ridotto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 smtClean="0">
                <a:latin typeface="+mn-lt"/>
              </a:rPr>
              <a:t>Riduzione del 10% del peso totale dell'unità </a:t>
            </a:r>
          </a:p>
          <a:p>
            <a:endParaRPr lang="it-IT" sz="1600" b="0" dirty="0" smtClean="0">
              <a:latin typeface="+mn-lt"/>
            </a:endParaRPr>
          </a:p>
        </p:txBody>
      </p:sp>
      <p:sp>
        <p:nvSpPr>
          <p:cNvPr id="19" name="Round Same Side Corner Rectangle 18">
            <a:hlinkClick r:id="rId2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sp>
        <p:nvSpPr>
          <p:cNvPr id="47" name="ZoneTexte 20"/>
          <p:cNvSpPr txBox="1">
            <a:spLocks noChangeArrowheads="1"/>
          </p:cNvSpPr>
          <p:nvPr/>
        </p:nvSpPr>
        <p:spPr bwMode="auto">
          <a:xfrm>
            <a:off x="5819889" y="3610337"/>
            <a:ext cx="896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 smtClean="0">
                <a:solidFill>
                  <a:schemeClr val="tx1"/>
                </a:solidFill>
              </a:rPr>
              <a:t>Microcanali per R410A</a:t>
            </a:r>
            <a:endParaRPr lang="it-IT" altLang="fr-FR" sz="9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" name="ZoneTexte 20"/>
          <p:cNvSpPr txBox="1">
            <a:spLocks noChangeArrowheads="1"/>
          </p:cNvSpPr>
          <p:nvPr/>
        </p:nvSpPr>
        <p:spPr bwMode="auto">
          <a:xfrm>
            <a:off x="6784655" y="2235696"/>
            <a:ext cx="1144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smtClean="0">
                <a:solidFill>
                  <a:schemeClr val="tx1"/>
                </a:solidFill>
              </a:rPr>
              <a:t>Ingresso aria condensatore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1" name="Rectangle 7">
              <a:hlinkClick r:id="rId3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3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EE4422"/>
          </a:solidFill>
        </p:grpSpPr>
        <p:sp>
          <p:nvSpPr>
            <p:cNvPr id="54" name="Rectangle 10">
              <a:hlinkClick r:id="rId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2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7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>
              <a:hlinkClick r:id="rId4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41" name="Rectangle 13">
              <a:hlinkClick r:id="rId5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5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>
              <a:hlinkClick r:id="rId6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9" y="2742531"/>
            <a:ext cx="1845315" cy="1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7217693" y="2732906"/>
            <a:ext cx="377219" cy="1645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699530" y="3930455"/>
            <a:ext cx="447384" cy="1251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923222" y="3993026"/>
            <a:ext cx="447384" cy="1251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745465" y="3612502"/>
            <a:ext cx="410418" cy="8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964459" y="3671937"/>
            <a:ext cx="410418" cy="8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695091" y="3615610"/>
            <a:ext cx="410418" cy="20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088994" y="3510887"/>
            <a:ext cx="410418" cy="20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20"/>
          <p:cNvSpPr txBox="1">
            <a:spLocks noChangeArrowheads="1"/>
          </p:cNvSpPr>
          <p:nvPr/>
        </p:nvSpPr>
        <p:spPr bwMode="auto">
          <a:xfrm>
            <a:off x="7789449" y="3991846"/>
            <a:ext cx="1091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smtClean="0">
                <a:solidFill>
                  <a:schemeClr val="tx1"/>
                </a:solidFill>
                <a:latin typeface="+mn-lt"/>
              </a:rPr>
              <a:t>Uscita aria condensatore</a:t>
            </a:r>
            <a:endParaRPr lang="it-IT" altLang="fr-FR" sz="9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581112" y="2605028"/>
            <a:ext cx="377219" cy="1645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8"/>
          <p:cNvSpPr txBox="1"/>
          <p:nvPr/>
        </p:nvSpPr>
        <p:spPr>
          <a:xfrm>
            <a:off x="6621521" y="1701726"/>
            <a:ext cx="2333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 smtClean="0"/>
              <a:t>Alette con fessure e contatto brasato per un migliore trasferimento di calore e maggiore robustezza</a:t>
            </a:r>
            <a:endParaRPr lang="it-IT" sz="900" dirty="0"/>
          </a:p>
        </p:txBody>
      </p:sp>
      <p:cxnSp>
        <p:nvCxnSpPr>
          <p:cNvPr id="79" name="Connecteur droit 23"/>
          <p:cNvCxnSpPr/>
          <p:nvPr/>
        </p:nvCxnSpPr>
        <p:spPr>
          <a:xfrm>
            <a:off x="8105510" y="2071058"/>
            <a:ext cx="0" cy="117609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89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6262" y="1131844"/>
            <a:ext cx="6231521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DC5034"/>
                </a:solidFill>
              </a:rPr>
              <a:t>Azionamento a frequenza adattiva*</a:t>
            </a:r>
            <a:endParaRPr lang="it-IT" sz="2800" dirty="0">
              <a:solidFill>
                <a:srgbClr val="DC503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644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Maggiore efficienza in condizioni di carico parziale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Migliore modulazione della capacità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smtClean="0">
                <a:latin typeface="+mn-lt"/>
              </a:rPr>
              <a:t>Sovracorrente ridotta di un fattore 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>
              <a:latin typeface="+mn-lt"/>
            </a:endParaRPr>
          </a:p>
          <a:p>
            <a:r>
              <a:rPr lang="it-IT" sz="1600" i="1" smtClean="0">
                <a:solidFill>
                  <a:srgbClr val="DC5034"/>
                </a:solidFill>
                <a:latin typeface="+mn-lt"/>
              </a:rPr>
              <a:t>* con opzione SmartFlow</a:t>
            </a:r>
          </a:p>
          <a:p>
            <a:endParaRPr lang="it-IT" sz="1600" b="0" smtClean="0">
              <a:latin typeface="+mn-lt"/>
            </a:endParaRPr>
          </a:p>
        </p:txBody>
      </p:sp>
      <p:sp>
        <p:nvSpPr>
          <p:cNvPr id="19" name="Round Same Side Corner Rectangle 18">
            <a:hlinkClick r:id="rId2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 smtClean="0"/>
              <a:t>Torna alla panoramica</a:t>
            </a:r>
            <a:endParaRPr lang="it-IT" sz="1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" t="-481"/>
          <a:stretch>
            <a:fillRect/>
          </a:stretch>
        </p:blipFill>
        <p:spPr bwMode="auto">
          <a:xfrm>
            <a:off x="6618613" y="2087889"/>
            <a:ext cx="1196907" cy="25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24" name="Rectangle 7">
              <a:hlinkClick r:id="rId4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>
              <a:hlinkClick r:id="rId4" action="ppaction://hlinksldjump"/>
            </p:cNvPr>
            <p:cNvSpPr txBox="1"/>
            <p:nvPr/>
          </p:nvSpPr>
          <p:spPr>
            <a:xfrm>
              <a:off x="648656" y="6204280"/>
              <a:ext cx="1430736" cy="510778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Pagina principale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15444" y="6136026"/>
            <a:ext cx="1449055" cy="569062"/>
            <a:chOff x="3763025" y="5143701"/>
            <a:chExt cx="1449055" cy="569062"/>
          </a:xfrm>
          <a:solidFill>
            <a:srgbClr val="EE4422"/>
          </a:solidFill>
        </p:grpSpPr>
        <p:sp>
          <p:nvSpPr>
            <p:cNvPr id="29" name="Rectangle 10">
              <a:hlinkClick r:id="rId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hlinkClick r:id="rId2" action="ppaction://hlinksldjump"/>
            </p:cNvPr>
            <p:cNvSpPr txBox="1"/>
            <p:nvPr/>
          </p:nvSpPr>
          <p:spPr>
            <a:xfrm>
              <a:off x="3863640" y="5184520"/>
              <a:ext cx="1247823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le innovazioni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48179" y="6127101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5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>
              <a:hlinkClick r:id="rId5" action="ppaction://hlinksldjump"/>
            </p:cNvPr>
            <p:cNvSpPr txBox="1"/>
            <p:nvPr/>
          </p:nvSpPr>
          <p:spPr>
            <a:xfrm>
              <a:off x="635777" y="6203240"/>
              <a:ext cx="1430736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>
                  <a:solidFill>
                    <a:schemeClr val="bg1"/>
                  </a:solidFill>
                </a:rPr>
                <a:t>Scopri l'intera gamma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73833" y="6136373"/>
            <a:ext cx="1449055" cy="569062"/>
            <a:chOff x="6378209" y="5143701"/>
            <a:chExt cx="1449055" cy="569062"/>
          </a:xfrm>
          <a:solidFill>
            <a:srgbClr val="F0694D"/>
          </a:solidFill>
        </p:grpSpPr>
        <p:sp>
          <p:nvSpPr>
            <p:cNvPr id="41" name="Rectangle 13">
              <a:hlinkClick r:id="rId6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6" action="ppaction://hlinksldjump"/>
            </p:cNvPr>
            <p:cNvSpPr txBox="1"/>
            <p:nvPr/>
          </p:nvSpPr>
          <p:spPr>
            <a:xfrm>
              <a:off x="6381288" y="5191732"/>
              <a:ext cx="1436832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Caratteristiche uniche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90059" y="6127229"/>
            <a:ext cx="1449055" cy="584155"/>
            <a:chOff x="6378209" y="5143701"/>
            <a:chExt cx="1449055" cy="584155"/>
          </a:xfrm>
          <a:solidFill>
            <a:srgbClr val="F0694D"/>
          </a:solidFill>
        </p:grpSpPr>
        <p:sp>
          <p:nvSpPr>
            <p:cNvPr id="4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7" action="ppaction://hlinksldjump"/>
            </p:cNvPr>
            <p:cNvSpPr txBox="1"/>
            <p:nvPr/>
          </p:nvSpPr>
          <p:spPr>
            <a:xfrm>
              <a:off x="6381288" y="5217078"/>
              <a:ext cx="1436832" cy="510778"/>
            </a:xfrm>
            <a:prstGeom prst="round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Offerta completa di Trane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17"/>
          <p:cNvGrpSpPr>
            <a:grpSpLocks/>
          </p:cNvGrpSpPr>
          <p:nvPr/>
        </p:nvGrpSpPr>
        <p:grpSpPr bwMode="auto">
          <a:xfrm>
            <a:off x="5996399" y="4226864"/>
            <a:ext cx="641109" cy="645140"/>
            <a:chOff x="6169076" y="669131"/>
            <a:chExt cx="1015200" cy="1018972"/>
          </a:xfrm>
        </p:grpSpPr>
        <p:sp>
          <p:nvSpPr>
            <p:cNvPr id="33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6527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">
  <a:themeElements>
    <a:clrScheme name="Trane">
      <a:dk1>
        <a:srgbClr val="666666"/>
      </a:dk1>
      <a:lt1>
        <a:srgbClr val="FFFFFF"/>
      </a:lt1>
      <a:dk2>
        <a:srgbClr val="666666"/>
      </a:dk2>
      <a:lt2>
        <a:srgbClr val="808080"/>
      </a:lt2>
      <a:accent1>
        <a:srgbClr val="DC5034"/>
      </a:accent1>
      <a:accent2>
        <a:srgbClr val="005288"/>
      </a:accent2>
      <a:accent3>
        <a:srgbClr val="BC9B6A"/>
      </a:accent3>
      <a:accent4>
        <a:srgbClr val="00B9E4"/>
      </a:accent4>
      <a:accent5>
        <a:srgbClr val="2F8870"/>
      </a:accent5>
      <a:accent6>
        <a:srgbClr val="BABABA"/>
      </a:accent6>
      <a:hlink>
        <a:srgbClr val="DC5034"/>
      </a:hlink>
      <a:folHlink>
        <a:srgbClr val="666666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89FD8D8A9343B3889AE810C83B24" ma:contentTypeVersion="0" ma:contentTypeDescription="Create a new document." ma:contentTypeScope="" ma:versionID="bab8ab497cdadce72341cb4b5a8eca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D9BE21-EC2A-4A96-B739-F21C27F31F55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75A0866-CEA8-49B9-8D15-0CC231FC2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E22C5E-28A8-4C67-8E62-459304544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46390</TotalTime>
  <Words>1617</Words>
  <Application>Microsoft Office PowerPoint</Application>
  <PresentationFormat>On-screen Show (4:3)</PresentationFormat>
  <Paragraphs>429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Ingersoll 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Aditya Agarwal</dc:creator>
  <cp:lastModifiedBy>Doubek, Barbara</cp:lastModifiedBy>
  <cp:revision>2281</cp:revision>
  <cp:lastPrinted>2005-10-18T13:26:44Z</cp:lastPrinted>
  <dcterms:created xsi:type="dcterms:W3CDTF">2001-06-01T18:18:43Z</dcterms:created>
  <dcterms:modified xsi:type="dcterms:W3CDTF">2015-09-21T14:01:15Z</dcterms:modified>
</cp:coreProperties>
</file>