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4"/>
  </p:sldMasterIdLst>
  <p:notesMasterIdLst>
    <p:notesMasterId r:id="rId32"/>
  </p:notesMasterIdLst>
  <p:handoutMasterIdLst>
    <p:handoutMasterId r:id="rId33"/>
  </p:handoutMasterIdLst>
  <p:sldIdLst>
    <p:sldId id="798" r:id="rId5"/>
    <p:sldId id="799" r:id="rId6"/>
    <p:sldId id="847" r:id="rId7"/>
    <p:sldId id="851" r:id="rId8"/>
    <p:sldId id="850" r:id="rId9"/>
    <p:sldId id="849" r:id="rId10"/>
    <p:sldId id="848" r:id="rId11"/>
    <p:sldId id="831" r:id="rId12"/>
    <p:sldId id="808" r:id="rId13"/>
    <p:sldId id="829" r:id="rId14"/>
    <p:sldId id="828" r:id="rId15"/>
    <p:sldId id="827" r:id="rId16"/>
    <p:sldId id="810" r:id="rId17"/>
    <p:sldId id="811" r:id="rId18"/>
    <p:sldId id="812" r:id="rId19"/>
    <p:sldId id="820" r:id="rId20"/>
    <p:sldId id="821" r:id="rId21"/>
    <p:sldId id="822" r:id="rId22"/>
    <p:sldId id="842" r:id="rId23"/>
    <p:sldId id="843" r:id="rId24"/>
    <p:sldId id="823" r:id="rId25"/>
    <p:sldId id="824" r:id="rId26"/>
    <p:sldId id="809" r:id="rId27"/>
    <p:sldId id="825" r:id="rId28"/>
    <p:sldId id="837" r:id="rId29"/>
    <p:sldId id="830" r:id="rId30"/>
    <p:sldId id="826" r:id="rId31"/>
  </p:sldIdLst>
  <p:sldSz cx="9144000" cy="6858000" type="screen4x3"/>
  <p:notesSz cx="7019925" cy="930592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E649C14-04E0-4101-BCCC-22C10348F3D4}">
          <p14:sldIdLst>
            <p14:sldId id="798"/>
            <p14:sldId id="799"/>
          </p14:sldIdLst>
        </p14:section>
        <p14:section name="The range" id="{D676451F-0633-48F8-BD02-0F74B493DF07}">
          <p14:sldIdLst>
            <p14:sldId id="847"/>
            <p14:sldId id="851"/>
            <p14:sldId id="850"/>
            <p14:sldId id="849"/>
            <p14:sldId id="848"/>
            <p14:sldId id="831"/>
          </p14:sldIdLst>
        </p14:section>
        <p14:section name="Innovations" id="{3FB1790D-6D42-44D3-8C21-6D72399CC648}">
          <p14:sldIdLst>
            <p14:sldId id="808"/>
            <p14:sldId id="829"/>
            <p14:sldId id="828"/>
            <p14:sldId id="827"/>
            <p14:sldId id="810"/>
            <p14:sldId id="811"/>
            <p14:sldId id="812"/>
          </p14:sldIdLst>
        </p14:section>
        <p14:section name="Value propositions" id="{22090541-8A9F-4F24-AB47-D24436D4EEA0}">
          <p14:sldIdLst>
            <p14:sldId id="820"/>
            <p14:sldId id="821"/>
            <p14:sldId id="822"/>
            <p14:sldId id="842"/>
            <p14:sldId id="843"/>
            <p14:sldId id="823"/>
            <p14:sldId id="824"/>
            <p14:sldId id="809"/>
            <p14:sldId id="825"/>
            <p14:sldId id="837"/>
          </p14:sldIdLst>
        </p14:section>
        <p14:section name="Trane range" id="{B19B5077-3F05-4961-991F-260445B17EC8}">
          <p14:sldIdLst>
            <p14:sldId id="830"/>
            <p14:sldId id="8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16">
          <p15:clr>
            <a:srgbClr val="A4A3A4"/>
          </p15:clr>
        </p15:guide>
        <p15:guide id="2" orient="horz" pos="604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5462">
          <p15:clr>
            <a:srgbClr val="A4A3A4"/>
          </p15:clr>
        </p15:guide>
        <p15:guide id="5" pos="5458">
          <p15:clr>
            <a:srgbClr val="A4A3A4"/>
          </p15:clr>
        </p15:guide>
        <p15:guide id="6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E4422"/>
    <a:srgbClr val="F0694D"/>
    <a:srgbClr val="DC5034"/>
    <a:srgbClr val="636466"/>
    <a:srgbClr val="569C7E"/>
    <a:srgbClr val="2F8270"/>
    <a:srgbClr val="0000C8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9" autoAdjust="0"/>
    <p:restoredTop sz="94532" autoAdjust="0"/>
  </p:normalViewPr>
  <p:slideViewPr>
    <p:cSldViewPr snapToObjects="1">
      <p:cViewPr>
        <p:scale>
          <a:sx n="80" d="100"/>
          <a:sy n="80" d="100"/>
        </p:scale>
        <p:origin x="60" y="60"/>
      </p:cViewPr>
      <p:guideLst>
        <p:guide orient="horz" pos="4216"/>
        <p:guide orient="horz" pos="604"/>
        <p:guide orient="horz" pos="2166"/>
        <p:guide pos="5462"/>
        <p:guide pos="5458"/>
        <p:guide pos="2886"/>
      </p:guideLst>
    </p:cSldViewPr>
  </p:slideViewPr>
  <p:outlineViewPr>
    <p:cViewPr>
      <p:scale>
        <a:sx n="33" d="100"/>
        <a:sy n="33" d="100"/>
      </p:scale>
      <p:origin x="0" y="-2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 snapToObjects="1">
      <p:cViewPr>
        <p:scale>
          <a:sx n="75" d="100"/>
          <a:sy n="75" d="100"/>
        </p:scale>
        <p:origin x="-2118" y="-72"/>
      </p:cViewPr>
      <p:guideLst>
        <p:guide orient="horz" pos="2931"/>
        <p:guide pos="221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166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6761" y="0"/>
            <a:ext cx="3053165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algn="r"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351"/>
            <a:ext cx="3053166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6761" y="8848351"/>
            <a:ext cx="3053165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algn="r" defTabSz="920923" eaLnBrk="0" hangingPunct="0">
              <a:defRPr sz="1200" b="0">
                <a:latin typeface="Times New Roman" pitchFamily="18" charset="0"/>
              </a:defRPr>
            </a:lvl1pPr>
          </a:lstStyle>
          <a:p>
            <a:fld id="{FFABB530-990E-44F5-BC45-3B4E9EB72092}" type="slidenum">
              <a:rPr lang="en-US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2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3166" cy="45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761" y="1"/>
            <a:ext cx="3053165" cy="45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algn="r"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87388"/>
            <a:ext cx="4694237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736" y="4437167"/>
            <a:ext cx="5186456" cy="42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4333"/>
            <a:ext cx="3053166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defTabSz="92092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761" y="8874333"/>
            <a:ext cx="3053165" cy="4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algn="r" defTabSz="920923" eaLnBrk="0" hangingPunct="0">
              <a:defRPr sz="1200" b="0">
                <a:latin typeface="Times New Roman" pitchFamily="18" charset="0"/>
              </a:defRPr>
            </a:lvl1pPr>
          </a:lstStyle>
          <a:p>
            <a:fld id="{7791407F-C532-43E8-90E0-1B0CD6DAFEDC}" type="slidenum">
              <a:rPr lang="en-US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3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42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76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43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11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407F-C532-43E8-90E0-1B0CD6DAFEDC}" type="slidenum">
              <a:rPr lang="en-US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47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76966" cy="7096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4536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C5034"/>
                </a:solidFill>
              </a:defRPr>
            </a:lvl1pPr>
            <a:lvl2pPr>
              <a:buClr>
                <a:srgbClr val="DC503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446" y="125835"/>
            <a:ext cx="8909108" cy="661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ran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357166"/>
            <a:ext cx="1504510" cy="5000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446" y="125835"/>
            <a:ext cx="8916174" cy="661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1458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7318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10808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54560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8" y="357166"/>
            <a:ext cx="2166209" cy="720000"/>
          </a:xfrm>
          <a:prstGeom prst="rect">
            <a:avLst/>
          </a:prstGeom>
        </p:spPr>
      </p:pic>
      <p:pic>
        <p:nvPicPr>
          <p:cNvPr id="9" name="Picture 8" descr="trane-logo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9" y="357166"/>
            <a:ext cx="1944216" cy="646215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446" y="125835"/>
            <a:ext cx="8916174" cy="661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6615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57166"/>
            <a:ext cx="2166209" cy="720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10" y="1428736"/>
            <a:ext cx="7000924" cy="1214446"/>
          </a:xfrm>
          <a:prstGeom prst="rect">
            <a:avLst/>
          </a:prstGeom>
        </p:spPr>
        <p:txBody>
          <a:bodyPr anchor="b"/>
          <a:lstStyle>
            <a:lvl1pPr>
              <a:buNone/>
              <a:defRPr sz="36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Master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42910" y="2714620"/>
            <a:ext cx="7000881" cy="10715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Subtitle</a:t>
            </a:r>
          </a:p>
        </p:txBody>
      </p:sp>
      <p:pic>
        <p:nvPicPr>
          <p:cNvPr id="7" name="Picture 13" descr="Ingersoll_Ra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2200"/>
            <a:ext cx="1717448" cy="37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97040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000240"/>
            <a:ext cx="66484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612473" y="5486400"/>
            <a:ext cx="78845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0" dirty="0">
                <a:solidFill>
                  <a:srgbClr val="FFFFFF"/>
                </a:solidFill>
                <a:latin typeface="Arial" pitchFamily="34" charset="0"/>
              </a:rPr>
              <a:t>Copyright ©Ingersoll Rand, 2014, tutti i diritti riservati.</a:t>
            </a:r>
            <a:endParaRPr lang="it-IT" sz="1400" b="0" dirty="0">
              <a:solidFill>
                <a:srgbClr val="666666"/>
              </a:solidFill>
              <a:latin typeface="Arial" pitchFamily="34" charset="0"/>
              <a:ea typeface="ヒラギノ角ゴ Pro W3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640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71480"/>
            <a:ext cx="5976966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trane-logo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357166"/>
            <a:ext cx="1504510" cy="50006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28596" y="1600200"/>
            <a:ext cx="8226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07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>
    <p:fade thruBlk="1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6364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ct val="0"/>
        </a:spcAft>
        <a:buClr>
          <a:srgbClr val="D33321"/>
        </a:buClr>
        <a:buSzPct val="110000"/>
        <a:buNone/>
        <a:defRPr sz="2200" b="1">
          <a:solidFill>
            <a:srgbClr val="DC5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1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slide" Target="slide26.xml"/><Relationship Id="rId5" Type="http://schemas.openxmlformats.org/officeDocument/2006/relationships/slide" Target="slide2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1.jpeg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slide" Target="slide2.xml"/><Relationship Id="rId5" Type="http://schemas.microsoft.com/office/2007/relationships/hdphoto" Target="../media/hdphoto6.wdp"/><Relationship Id="rId10" Type="http://schemas.openxmlformats.org/officeDocument/2006/relationships/slide" Target="slide16.xml"/><Relationship Id="rId4" Type="http://schemas.openxmlformats.org/officeDocument/2006/relationships/image" Target="../media/image22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3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25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0.jpeg"/><Relationship Id="rId18" Type="http://schemas.openxmlformats.org/officeDocument/2006/relationships/slide" Target="slide26.xml"/><Relationship Id="rId3" Type="http://schemas.openxmlformats.org/officeDocument/2006/relationships/slide" Target="slide18.xml"/><Relationship Id="rId7" Type="http://schemas.openxmlformats.org/officeDocument/2006/relationships/image" Target="../media/image27.png"/><Relationship Id="rId12" Type="http://schemas.openxmlformats.org/officeDocument/2006/relationships/slide" Target="slide19.xml"/><Relationship Id="rId1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2.xml"/><Relationship Id="rId20" Type="http://schemas.openxmlformats.org/officeDocument/2006/relationships/slide" Target="slide16.xml"/><Relationship Id="rId1" Type="http://schemas.openxmlformats.org/officeDocument/2006/relationships/tags" Target="../tags/tag17.xml"/><Relationship Id="rId6" Type="http://schemas.openxmlformats.org/officeDocument/2006/relationships/slide" Target="slide23.xml"/><Relationship Id="rId11" Type="http://schemas.openxmlformats.org/officeDocument/2006/relationships/image" Target="../media/image29.png"/><Relationship Id="rId5" Type="http://schemas.openxmlformats.org/officeDocument/2006/relationships/slide" Target="slide24.xml"/><Relationship Id="rId15" Type="http://schemas.openxmlformats.org/officeDocument/2006/relationships/image" Target="../media/image31.jpeg"/><Relationship Id="rId10" Type="http://schemas.openxmlformats.org/officeDocument/2006/relationships/slide" Target="slide21.xml"/><Relationship Id="rId19" Type="http://schemas.openxmlformats.org/officeDocument/2006/relationships/slide" Target="slide3.xml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5" Type="http://schemas.openxmlformats.org/officeDocument/2006/relationships/slide" Target="slide26.xml"/><Relationship Id="rId10" Type="http://schemas.microsoft.com/office/2007/relationships/hdphoto" Target="../media/hdphoto1.wdp"/><Relationship Id="rId4" Type="http://schemas.openxmlformats.org/officeDocument/2006/relationships/slide" Target="slide9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slide" Target="slide26.xml"/><Relationship Id="rId3" Type="http://schemas.openxmlformats.org/officeDocument/2006/relationships/slide" Target="slide2.xml"/><Relationship Id="rId7" Type="http://schemas.openxmlformats.org/officeDocument/2006/relationships/image" Target="../media/image37.jpeg"/><Relationship Id="rId12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slide" Target="slide22.xml"/><Relationship Id="rId11" Type="http://schemas.openxmlformats.org/officeDocument/2006/relationships/image" Target="../media/image41.jpe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slide" Target="slide3.xml"/><Relationship Id="rId9" Type="http://schemas.openxmlformats.org/officeDocument/2006/relationships/image" Target="../media/image39.jpeg"/><Relationship Id="rId1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3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5.jpeg"/><Relationship Id="rId11" Type="http://schemas.openxmlformats.org/officeDocument/2006/relationships/slide" Target="slide9.xml"/><Relationship Id="rId5" Type="http://schemas.openxmlformats.org/officeDocument/2006/relationships/image" Target="../media/image44.jpeg"/><Relationship Id="rId10" Type="http://schemas.openxmlformats.org/officeDocument/2006/relationships/slide" Target="slide2.xml"/><Relationship Id="rId4" Type="http://schemas.openxmlformats.org/officeDocument/2006/relationships/image" Target="../media/image43.jpeg"/><Relationship Id="rId9" Type="http://schemas.openxmlformats.org/officeDocument/2006/relationships/slide" Target="slide24.xml"/><Relationship Id="rId1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7.png"/><Relationship Id="rId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10" Type="http://schemas.openxmlformats.org/officeDocument/2006/relationships/slide" Target="slide24.xml"/><Relationship Id="rId4" Type="http://schemas.openxmlformats.org/officeDocument/2006/relationships/image" Target="../media/image48.jpeg"/><Relationship Id="rId9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49.png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slide" Target="slide2.xml"/><Relationship Id="rId5" Type="http://schemas.openxmlformats.org/officeDocument/2006/relationships/image" Target="../media/image51.png"/><Relationship Id="rId10" Type="http://schemas.openxmlformats.org/officeDocument/2006/relationships/slide" Target="slide16.xml"/><Relationship Id="rId4" Type="http://schemas.openxmlformats.org/officeDocument/2006/relationships/image" Target="../media/image50.png"/><Relationship Id="rId9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52.png"/><Relationship Id="rId7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10" Type="http://schemas.openxmlformats.org/officeDocument/2006/relationships/slide" Target="slide16.xml"/><Relationship Id="rId4" Type="http://schemas.openxmlformats.org/officeDocument/2006/relationships/image" Target="../media/image53.png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4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notesSlide" Target="../notesSlides/notesSlide1.xml"/><Relationship Id="rId21" Type="http://schemas.openxmlformats.org/officeDocument/2006/relationships/slide" Target="slide9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jpeg"/><Relationship Id="rId20" Type="http://schemas.openxmlformats.org/officeDocument/2006/relationships/slide" Target="slide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11" Type="http://schemas.microsoft.com/office/2007/relationships/hdphoto" Target="../media/hdphoto2.wdp"/><Relationship Id="rId5" Type="http://schemas.openxmlformats.org/officeDocument/2006/relationships/slide" Target="slide6.xml"/><Relationship Id="rId15" Type="http://schemas.microsoft.com/office/2007/relationships/hdphoto" Target="../media/hdphoto4.wdp"/><Relationship Id="rId23" Type="http://schemas.openxmlformats.org/officeDocument/2006/relationships/slide" Target="slide3.xml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21" Type="http://schemas.openxmlformats.org/officeDocument/2006/relationships/slide" Target="slide9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slide" Target="slide16.xml"/><Relationship Id="rId9" Type="http://schemas.openxmlformats.org/officeDocument/2006/relationships/image" Target="../media/image13.jpeg"/><Relationship Id="rId14" Type="http://schemas.openxmlformats.org/officeDocument/2006/relationships/slide" Target="slide5.xml"/><Relationship Id="rId22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21" Type="http://schemas.openxmlformats.org/officeDocument/2006/relationships/slide" Target="slide9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slide" Target="slide16.xml"/><Relationship Id="rId9" Type="http://schemas.openxmlformats.org/officeDocument/2006/relationships/image" Target="../media/image13.jpeg"/><Relationship Id="rId14" Type="http://schemas.openxmlformats.org/officeDocument/2006/relationships/slide" Target="slide5.xml"/><Relationship Id="rId22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21" Type="http://schemas.openxmlformats.org/officeDocument/2006/relationships/slide" Target="slide9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slide" Target="slide16.xml"/><Relationship Id="rId9" Type="http://schemas.openxmlformats.org/officeDocument/2006/relationships/image" Target="../media/image13.jpeg"/><Relationship Id="rId14" Type="http://schemas.openxmlformats.org/officeDocument/2006/relationships/slide" Target="slide5.xml"/><Relationship Id="rId22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21" Type="http://schemas.openxmlformats.org/officeDocument/2006/relationships/slide" Target="slide9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slide" Target="slide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slide" Target="slide16.xml"/><Relationship Id="rId9" Type="http://schemas.openxmlformats.org/officeDocument/2006/relationships/image" Target="../media/image13.jpeg"/><Relationship Id="rId14" Type="http://schemas.openxmlformats.org/officeDocument/2006/relationships/slide" Target="slide5.xml"/><Relationship Id="rId22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slide" Target="slide26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0.png"/><Relationship Id="rId18" Type="http://schemas.openxmlformats.org/officeDocument/2006/relationships/slide" Target="slide16.xml"/><Relationship Id="rId3" Type="http://schemas.openxmlformats.org/officeDocument/2006/relationships/image" Target="../media/image17.png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26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9.xml"/><Relationship Id="rId1" Type="http://schemas.openxmlformats.org/officeDocument/2006/relationships/tags" Target="../tags/tag10.xml"/><Relationship Id="rId6" Type="http://schemas.openxmlformats.org/officeDocument/2006/relationships/slide" Target="slide14.xml"/><Relationship Id="rId11" Type="http://schemas.openxmlformats.org/officeDocument/2006/relationships/image" Target="../media/image9.png"/><Relationship Id="rId5" Type="http://schemas.openxmlformats.org/officeDocument/2006/relationships/slide" Target="slide10.xml"/><Relationship Id="rId15" Type="http://schemas.openxmlformats.org/officeDocument/2006/relationships/slide" Target="slide2.xml"/><Relationship Id="rId10" Type="http://schemas.openxmlformats.org/officeDocument/2006/relationships/image" Target="../media/image18.jpeg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56285" y="1636303"/>
            <a:ext cx="7000924" cy="6507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it-IT" sz="36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Titolo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75535" y="2223745"/>
            <a:ext cx="7000881" cy="10715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it-IT"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sottotitolo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18872" y="1517903"/>
            <a:ext cx="8910000" cy="1645921"/>
          </a:xfrm>
          <a:prstGeom prst="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1572766"/>
            <a:ext cx="878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chemeClr val="bg1"/>
                </a:solidFill>
              </a:rPr>
              <a:t>Refrigeratori a vite raffreddati ad aria</a:t>
            </a:r>
          </a:p>
          <a:p>
            <a:r>
              <a:rPr lang="it-IT" sz="2600" dirty="0">
                <a:solidFill>
                  <a:schemeClr val="bg1"/>
                </a:solidFill>
              </a:rPr>
              <a:t>RTAF 300-1.900 kW</a:t>
            </a:r>
            <a:br>
              <a:rPr dirty="0"/>
            </a:br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Il meglio in un'unica soluzione. Il nostro meglio.</a:t>
            </a:r>
            <a:endParaRPr lang="it-IT" sz="2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7577" y="5623559"/>
            <a:ext cx="1932589" cy="758952"/>
            <a:chOff x="3172968" y="5623560"/>
            <a:chExt cx="1932589" cy="758952"/>
          </a:xfrm>
          <a:solidFill>
            <a:srgbClr val="F0694D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3172968" y="5623560"/>
              <a:ext cx="1932589" cy="75895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3307158" y="5772203"/>
              <a:ext cx="1664208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AVVIA</a:t>
              </a:r>
            </a:p>
          </p:txBody>
        </p:sp>
      </p:grpSp>
      <p:pic>
        <p:nvPicPr>
          <p:cNvPr id="2050" name="Picture 2" descr="F:\Ingersoll Rand\2.TRANE 2014\LOGOS\Sintesis\02_Output files\Png\Sintesis_Logo_FullColour_72dpi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728253"/>
            <a:ext cx="3606006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828407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2669" y="724386"/>
            <a:ext cx="4799721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Batterie di condensazione a microcanali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707" y="2305507"/>
            <a:ext cx="519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Batteria con design all'avanguardia per una maggiore resistenza alla corrosione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Maggiore vita utile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Maggiore efficienza con meno refrigerante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Impatto ambientale ridotto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Riduzione del 10% del peso totale dell'unità </a:t>
            </a:r>
          </a:p>
          <a:p>
            <a:endParaRPr lang="it-IT" sz="1600" b="0" dirty="0">
              <a:latin typeface="+mn-lt"/>
            </a:endParaRPr>
          </a:p>
        </p:txBody>
      </p:sp>
      <p:sp>
        <p:nvSpPr>
          <p:cNvPr id="19" name="Round Same Side Corner Rectangle 18">
            <a:hlinkClick r:id="rId3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  <p:sp>
        <p:nvSpPr>
          <p:cNvPr id="47" name="ZoneTexte 20"/>
          <p:cNvSpPr txBox="1">
            <a:spLocks noChangeArrowheads="1"/>
          </p:cNvSpPr>
          <p:nvPr/>
        </p:nvSpPr>
        <p:spPr bwMode="auto">
          <a:xfrm>
            <a:off x="5777152" y="3671937"/>
            <a:ext cx="917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Microcanali per R134a</a:t>
            </a:r>
          </a:p>
        </p:txBody>
      </p:sp>
      <p:sp>
        <p:nvSpPr>
          <p:cNvPr id="48" name="ZoneTexte 20"/>
          <p:cNvSpPr txBox="1">
            <a:spLocks noChangeArrowheads="1"/>
          </p:cNvSpPr>
          <p:nvPr/>
        </p:nvSpPr>
        <p:spPr bwMode="auto">
          <a:xfrm>
            <a:off x="6784655" y="2235696"/>
            <a:ext cx="114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Ingresso aria condensatore</a:t>
            </a:r>
          </a:p>
        </p:txBody>
      </p:sp>
      <p:sp>
        <p:nvSpPr>
          <p:cNvPr id="51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4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70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9" y="2742531"/>
            <a:ext cx="1845315" cy="1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7217693" y="2732906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699530" y="3930455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923222" y="3993026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745465" y="3612502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964459" y="3671937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95091" y="3615610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88994" y="3510887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0"/>
          <p:cNvSpPr txBox="1">
            <a:spLocks noChangeArrowheads="1"/>
          </p:cNvSpPr>
          <p:nvPr/>
        </p:nvSpPr>
        <p:spPr bwMode="auto">
          <a:xfrm>
            <a:off x="7789449" y="3991846"/>
            <a:ext cx="1091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  <a:latin typeface="+mn-lt"/>
              </a:rPr>
              <a:t>Uscita aria condensatore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581112" y="2605028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8"/>
          <p:cNvSpPr txBox="1"/>
          <p:nvPr/>
        </p:nvSpPr>
        <p:spPr>
          <a:xfrm>
            <a:off x="5922150" y="1701726"/>
            <a:ext cx="309908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it-IT" sz="900" dirty="0"/>
              <a:t>Alette con fessure e contatto brasato per un migliore trasferimento di</a:t>
            </a:r>
            <a:r>
              <a:rPr lang="it-IT" dirty="0"/>
              <a:t> </a:t>
            </a:r>
            <a:r>
              <a:rPr lang="it-IT" sz="900" dirty="0"/>
              <a:t>calore</a:t>
            </a:r>
            <a:r>
              <a:rPr lang="it-IT" dirty="0"/>
              <a:t> </a:t>
            </a:r>
            <a:r>
              <a:rPr lang="it-IT" sz="900" dirty="0"/>
              <a:t>e maggiore</a:t>
            </a:r>
            <a:r>
              <a:rPr lang="it-IT" dirty="0"/>
              <a:t> </a:t>
            </a:r>
            <a:r>
              <a:rPr lang="it-IT" sz="900" dirty="0"/>
              <a:t>robustezza</a:t>
            </a:r>
          </a:p>
        </p:txBody>
      </p:sp>
      <p:cxnSp>
        <p:nvCxnSpPr>
          <p:cNvPr id="79" name="Connecteur droit 23"/>
          <p:cNvCxnSpPr/>
          <p:nvPr/>
        </p:nvCxnSpPr>
        <p:spPr>
          <a:xfrm>
            <a:off x="8105510" y="2071058"/>
            <a:ext cx="0" cy="117609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08908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6775" y="1133745"/>
            <a:ext cx="7114919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Azionamento Adaptive Frequency</a:t>
            </a:r>
            <a:r>
              <a:rPr lang="it-IT" sz="2000" baseline="50000" dirty="0">
                <a:solidFill>
                  <a:srgbClr val="DC5034"/>
                </a:solidFill>
              </a:rPr>
              <a:t>TM</a:t>
            </a:r>
            <a:r>
              <a:rPr lang="it-IT" sz="2800" dirty="0">
                <a:solidFill>
                  <a:srgbClr val="DC5034"/>
                </a:solidFill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644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Maggiore efficienza in condizioni di carico parziale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Migliore modulazione della capacità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Sovracorrente ridotta di un fattore 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>
              <a:latin typeface="+mn-lt"/>
            </a:endParaRPr>
          </a:p>
          <a:p>
            <a:r>
              <a:rPr lang="it-IT" sz="1600" i="1" dirty="0">
                <a:solidFill>
                  <a:srgbClr val="DC5034"/>
                </a:solidFill>
                <a:latin typeface="+mn-lt"/>
              </a:rPr>
              <a:t>*sulle versioni HSE e HSS</a:t>
            </a:r>
          </a:p>
          <a:p>
            <a:endParaRPr lang="it-IT" sz="1600" b="0" dirty="0"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t="-481"/>
          <a:stretch>
            <a:fillRect/>
          </a:stretch>
        </p:blipFill>
        <p:spPr bwMode="auto">
          <a:xfrm>
            <a:off x="6618613" y="2087889"/>
            <a:ext cx="1196907" cy="25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grpSp>
        <p:nvGrpSpPr>
          <p:cNvPr id="31" name="Groupe 17"/>
          <p:cNvGrpSpPr>
            <a:grpSpLocks/>
          </p:cNvGrpSpPr>
          <p:nvPr/>
        </p:nvGrpSpPr>
        <p:grpSpPr bwMode="auto">
          <a:xfrm>
            <a:off x="5906600" y="4100684"/>
            <a:ext cx="730866" cy="735463"/>
            <a:chOff x="6169076" y="669131"/>
            <a:chExt cx="1015200" cy="1018972"/>
          </a:xfrm>
        </p:grpSpPr>
        <p:sp>
          <p:nvSpPr>
            <p:cNvPr id="32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3" name="Image 4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6" name="TextBox 45">
            <a:hlinkClick r:id="rId8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7" name="TextBox 46">
            <a:hlinkClick r:id="rId9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8" name="Round Same Side Corner Rectangle 47">
            <a:hlinkClick r:id="rId6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652743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118015" y="1655064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946" y="1131844"/>
            <a:ext cx="496083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Evaporatore allagato CHIL*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644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Minor volume di refrigerante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Maggiore efficienza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Impatto ambientale ridotto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>
              <a:latin typeface="+mn-lt"/>
            </a:endParaRPr>
          </a:p>
          <a:p>
            <a:r>
              <a:rPr lang="it-IT" sz="1600" i="1" dirty="0">
                <a:solidFill>
                  <a:srgbClr val="DC5034"/>
                </a:solidFill>
                <a:latin typeface="+mn-lt"/>
              </a:rPr>
              <a:t>* Compatto - Alte prestazioni - </a:t>
            </a:r>
          </a:p>
          <a:p>
            <a:r>
              <a:rPr lang="it-IT" sz="1600" i="1" dirty="0">
                <a:solidFill>
                  <a:srgbClr val="DC5034"/>
                </a:solidFill>
                <a:latin typeface="+mn-lt"/>
              </a:rPr>
              <a:t>   Design integrato - Bassa carica</a:t>
            </a:r>
          </a:p>
          <a:p>
            <a:endParaRPr lang="it-IT" sz="1600" b="0" dirty="0">
              <a:latin typeface="+mn-lt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806" y="2046144"/>
            <a:ext cx="2548101" cy="185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0"/>
          <p:cNvSpPr txBox="1">
            <a:spLocks noChangeArrowheads="1"/>
          </p:cNvSpPr>
          <p:nvPr/>
        </p:nvSpPr>
        <p:spPr bwMode="auto">
          <a:xfrm>
            <a:off x="7190059" y="3486608"/>
            <a:ext cx="10234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Serbatoio acqua di alimentazione</a:t>
            </a:r>
          </a:p>
        </p:txBody>
      </p:sp>
      <p:sp>
        <p:nvSpPr>
          <p:cNvPr id="27" name="ZoneTexte 21"/>
          <p:cNvSpPr txBox="1">
            <a:spLocks noChangeArrowheads="1"/>
          </p:cNvSpPr>
          <p:nvPr/>
        </p:nvSpPr>
        <p:spPr bwMode="auto">
          <a:xfrm>
            <a:off x="4209638" y="3169108"/>
            <a:ext cx="77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Serbatoio acqua di ritorno</a:t>
            </a:r>
          </a:p>
        </p:txBody>
      </p:sp>
      <p:sp>
        <p:nvSpPr>
          <p:cNvPr id="28" name="ZoneTexte 22"/>
          <p:cNvSpPr txBox="1">
            <a:spLocks noChangeArrowheads="1"/>
          </p:cNvSpPr>
          <p:nvPr/>
        </p:nvSpPr>
        <p:spPr bwMode="auto">
          <a:xfrm>
            <a:off x="6204061" y="3486608"/>
            <a:ext cx="9228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Ingresso refrigerante circuito 2</a:t>
            </a:r>
          </a:p>
        </p:txBody>
      </p:sp>
      <p:sp>
        <p:nvSpPr>
          <p:cNvPr id="29" name="ZoneTexte 23"/>
          <p:cNvSpPr txBox="1">
            <a:spLocks noChangeArrowheads="1"/>
          </p:cNvSpPr>
          <p:nvPr/>
        </p:nvSpPr>
        <p:spPr bwMode="auto">
          <a:xfrm>
            <a:off x="4925065" y="3526568"/>
            <a:ext cx="848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Ingresso refrigerante circuito 1</a:t>
            </a:r>
          </a:p>
        </p:txBody>
      </p:sp>
      <p:sp>
        <p:nvSpPr>
          <p:cNvPr id="30" name="ZoneTexte 24"/>
          <p:cNvSpPr txBox="1">
            <a:spLocks noChangeArrowheads="1"/>
          </p:cNvSpPr>
          <p:nvPr/>
        </p:nvSpPr>
        <p:spPr bwMode="auto">
          <a:xfrm>
            <a:off x="3832422" y="2341404"/>
            <a:ext cx="9043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Uscita refrigerante circuito 1</a:t>
            </a:r>
          </a:p>
        </p:txBody>
      </p:sp>
      <p:sp>
        <p:nvSpPr>
          <p:cNvPr id="31" name="ZoneTexte 25"/>
          <p:cNvSpPr txBox="1">
            <a:spLocks noChangeArrowheads="1"/>
          </p:cNvSpPr>
          <p:nvPr/>
        </p:nvSpPr>
        <p:spPr bwMode="auto">
          <a:xfrm>
            <a:off x="7398232" y="2661277"/>
            <a:ext cx="81849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fr-FR" sz="900" dirty="0">
                <a:solidFill>
                  <a:schemeClr val="tx1"/>
                </a:solidFill>
              </a:rPr>
              <a:t>Uscita refrigerante circuito 2</a:t>
            </a:r>
          </a:p>
        </p:txBody>
      </p:sp>
      <p:sp>
        <p:nvSpPr>
          <p:cNvPr id="34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7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833143" y="3335119"/>
            <a:ext cx="0" cy="3828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215819" y="3335120"/>
            <a:ext cx="0" cy="38289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1" idx="1"/>
          </p:cNvCxnSpPr>
          <p:nvPr/>
        </p:nvCxnSpPr>
        <p:spPr>
          <a:xfrm>
            <a:off x="7026177" y="2915193"/>
            <a:ext cx="37205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639971" y="2738409"/>
            <a:ext cx="3686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hlinkClick r:id="rId4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45" name="TextBox 44">
            <a:hlinkClick r:id="rId5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46" name="TextBox 45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50" name="TextBox 49">
            <a:hlinkClick r:id="rId7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52" name="TextBox 51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57" name="Round Same Side Corner Rectangle 56">
            <a:hlinkClick r:id="rId5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452327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8668" y="671040"/>
            <a:ext cx="5179285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Ventilatori a commutazione elettronica (EC)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6441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Migliore modulazione della capacità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Minore consumo energetico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Costi energetici ridotti</a:t>
            </a:r>
          </a:p>
          <a:p>
            <a:endParaRPr lang="it-IT" sz="1600" b="0" dirty="0">
              <a:latin typeface="+mn-lt"/>
            </a:endParaRPr>
          </a:p>
        </p:txBody>
      </p:sp>
      <p:pic>
        <p:nvPicPr>
          <p:cNvPr id="26" name="Picture 39" descr="http://info.ebmpapst.us/Portals/103736/images/Fig_1_exploded%20view%20EC-Mo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5" y="2425521"/>
            <a:ext cx="3869229" cy="200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46" y="2115240"/>
            <a:ext cx="728877" cy="72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3" name="TextBox 32">
            <a:hlinkClick r:id="rId7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38" name="TextBox 37">
            <a:hlinkClick r:id="rId9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39" name="TextBox 38">
            <a:hlinkClick r:id="rId10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6" name="Round Same Side Corner Rectangle 45">
            <a:hlinkClick r:id="rId7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478026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6785" y="1131844"/>
            <a:ext cx="6388343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Diffusori con ventilatore riprogettati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" y="2023884"/>
            <a:ext cx="6143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Rimodellati per ottimizzare il flusso d'aria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Minore consumo di energia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Meno rumore durante il funzionamento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</p:txBody>
      </p:sp>
      <p:sp>
        <p:nvSpPr>
          <p:cNvPr id="29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2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6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:\Users\gke\AppData\Local\Temp\Rar$DR46.607\fan diffuser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90" y="1943275"/>
            <a:ext cx="3619892" cy="27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35" name="Round Same Side Corner Rectangle 34">
            <a:hlinkClick r:id="rId5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342733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9576" y="1142728"/>
            <a:ext cx="4195551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Controllo e interfaccia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707" y="2230116"/>
            <a:ext cx="4769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Dispositivo di controllo UC800 per la gestione di tutte le nuove tecnologie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Touchscreen a colori TD7 per una navigazione completa e intuitiva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</p:txBody>
      </p:sp>
      <p:grpSp>
        <p:nvGrpSpPr>
          <p:cNvPr id="46" name="Groupe 109"/>
          <p:cNvGrpSpPr>
            <a:grpSpLocks/>
          </p:cNvGrpSpPr>
          <p:nvPr/>
        </p:nvGrpSpPr>
        <p:grpSpPr bwMode="auto">
          <a:xfrm>
            <a:off x="5423228" y="2172394"/>
            <a:ext cx="3155017" cy="2354191"/>
            <a:chOff x="421594" y="1280160"/>
            <a:chExt cx="7016642" cy="5239704"/>
          </a:xfrm>
        </p:grpSpPr>
        <p:pic>
          <p:nvPicPr>
            <p:cNvPr id="47" name="Imag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" t="4495" r="3912" b="6194"/>
            <a:stretch>
              <a:fillRect/>
            </a:stretch>
          </p:blipFill>
          <p:spPr bwMode="auto">
            <a:xfrm>
              <a:off x="421594" y="1280160"/>
              <a:ext cx="7016642" cy="523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112"/>
            <p:cNvSpPr>
              <a:spLocks noChangeArrowheads="1"/>
            </p:cNvSpPr>
            <p:nvPr/>
          </p:nvSpPr>
          <p:spPr bwMode="auto">
            <a:xfrm>
              <a:off x="4060528" y="3200401"/>
              <a:ext cx="2311199" cy="1420002"/>
            </a:xfrm>
            <a:prstGeom prst="rect">
              <a:avLst/>
            </a:prstGeom>
            <a:solidFill>
              <a:srgbClr val="261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7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177" y="3028859"/>
            <a:ext cx="833801" cy="6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39" name="TextBox 38">
            <a:hlinkClick r:id="rId9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0" name="Round Same Side Corner Rectangle 39">
            <a:hlinkClick r:id="rId6" action="ppaction://hlinksldjump"/>
          </p:cNvPr>
          <p:cNvSpPr/>
          <p:nvPr/>
        </p:nvSpPr>
        <p:spPr>
          <a:xfrm>
            <a:off x="342707" y="1356534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254638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6030" y="1399032"/>
            <a:ext cx="8906256" cy="381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045" y="873800"/>
            <a:ext cx="4048083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Caratteristiche uniche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4109" y="1576773"/>
            <a:ext cx="1832710" cy="1671190"/>
            <a:chOff x="4852380" y="1576773"/>
            <a:chExt cx="1832710" cy="1671190"/>
          </a:xfrm>
        </p:grpSpPr>
        <p:grpSp>
          <p:nvGrpSpPr>
            <p:cNvPr id="24" name="Group 23"/>
            <p:cNvGrpSpPr/>
            <p:nvPr/>
          </p:nvGrpSpPr>
          <p:grpSpPr>
            <a:xfrm>
              <a:off x="4852380" y="1576773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25" name="Rectangle 17">
                <a:hlinkClick r:id="rId3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Box 25">
                <a:hlinkClick r:id="rId3" action="ppaction://hlinksldjump"/>
              </p:cNvPr>
              <p:cNvSpPr txBox="1"/>
              <p:nvPr/>
            </p:nvSpPr>
            <p:spPr>
              <a:xfrm>
                <a:off x="828562" y="1847310"/>
                <a:ext cx="1392723" cy="28764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chemeClr val="bg1"/>
                    </a:solidFill>
                  </a:rPr>
                  <a:t>SILENZIOSITÀ</a:t>
                </a:r>
              </a:p>
            </p:txBody>
          </p:sp>
        </p:grpSp>
        <p:pic>
          <p:nvPicPr>
            <p:cNvPr id="102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2401490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850141" y="3396577"/>
            <a:ext cx="1836678" cy="1671190"/>
            <a:chOff x="4848412" y="3396577"/>
            <a:chExt cx="1836678" cy="1671190"/>
          </a:xfrm>
        </p:grpSpPr>
        <p:grpSp>
          <p:nvGrpSpPr>
            <p:cNvPr id="48" name="Group 47"/>
            <p:cNvGrpSpPr/>
            <p:nvPr/>
          </p:nvGrpSpPr>
          <p:grpSpPr>
            <a:xfrm>
              <a:off x="4848412" y="3396577"/>
              <a:ext cx="1836678" cy="1671190"/>
              <a:chOff x="810840" y="1676322"/>
              <a:chExt cx="1410446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9" name="Rectangle 17">
                <a:hlinkClick r:id="rId5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>
                <a:hlinkClick r:id="rId6" action="ppaction://hlinksldjump"/>
              </p:cNvPr>
              <p:cNvSpPr txBox="1"/>
              <p:nvPr/>
            </p:nvSpPr>
            <p:spPr>
              <a:xfrm>
                <a:off x="810840" y="1883963"/>
                <a:ext cx="1410445" cy="28764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chemeClr val="bg1"/>
                    </a:solidFill>
                  </a:rPr>
                  <a:t>INTELLIGENZA</a:t>
                </a:r>
              </a:p>
            </p:txBody>
          </p:sp>
        </p:grpSp>
        <p:pic>
          <p:nvPicPr>
            <p:cNvPr id="1027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71700" y="1576773"/>
            <a:ext cx="1832710" cy="1671190"/>
            <a:chOff x="2869971" y="1576773"/>
            <a:chExt cx="1832710" cy="1671190"/>
          </a:xfrm>
        </p:grpSpPr>
        <p:grpSp>
          <p:nvGrpSpPr>
            <p:cNvPr id="45" name="Group 44"/>
            <p:cNvGrpSpPr/>
            <p:nvPr/>
          </p:nvGrpSpPr>
          <p:grpSpPr>
            <a:xfrm>
              <a:off x="2869971" y="1576773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6" name="Rectangle 17">
                <a:hlinkClick r:id="rId8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TextBox 46">
                <a:hlinkClick r:id="rId8" action="ppaction://hlinksldjump"/>
              </p:cNvPr>
              <p:cNvSpPr txBox="1"/>
              <p:nvPr/>
            </p:nvSpPr>
            <p:spPr>
              <a:xfrm>
                <a:off x="860306" y="1768863"/>
                <a:ext cx="1306252" cy="496842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chemeClr val="bg1"/>
                    </a:solidFill>
                  </a:rPr>
                  <a:t>EFFICIENZA ENERGETICA</a:t>
                </a:r>
              </a:p>
            </p:txBody>
          </p:sp>
        </p:grpSp>
        <p:pic>
          <p:nvPicPr>
            <p:cNvPr id="1028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105" y="2412368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871700" y="3396577"/>
            <a:ext cx="1832710" cy="1671190"/>
            <a:chOff x="2869971" y="3396577"/>
            <a:chExt cx="1832710" cy="1671190"/>
          </a:xfrm>
        </p:grpSpPr>
        <p:grpSp>
          <p:nvGrpSpPr>
            <p:cNvPr id="51" name="Group 50"/>
            <p:cNvGrpSpPr/>
            <p:nvPr/>
          </p:nvGrpSpPr>
          <p:grpSpPr>
            <a:xfrm>
              <a:off x="2869971" y="3396577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2" name="Rectangle 17">
                <a:hlinkClick r:id="rId10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>
                <a:hlinkClick r:id="rId10" action="ppaction://hlinksldjump"/>
              </p:cNvPr>
              <p:cNvSpPr txBox="1"/>
              <p:nvPr/>
            </p:nvSpPr>
            <p:spPr>
              <a:xfrm>
                <a:off x="934326" y="1883962"/>
                <a:ext cx="1166521" cy="28764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chemeClr val="bg1"/>
                    </a:solidFill>
                  </a:rPr>
                  <a:t>QUALITÀ</a:t>
                </a:r>
              </a:p>
            </p:txBody>
          </p:sp>
        </p:grpSp>
        <p:pic>
          <p:nvPicPr>
            <p:cNvPr id="1029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661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752" y="6127101"/>
            <a:ext cx="8109362" cy="578334"/>
            <a:chOff x="529752" y="6127101"/>
            <a:chExt cx="8109362" cy="578334"/>
          </a:xfrm>
        </p:grpSpPr>
        <p:sp>
          <p:nvSpPr>
            <p:cNvPr id="54" name="Rectangle 7"/>
            <p:cNvSpPr/>
            <p:nvPr/>
          </p:nvSpPr>
          <p:spPr bwMode="auto">
            <a:xfrm>
              <a:off x="529752" y="6129415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10"/>
            <p:cNvSpPr/>
            <p:nvPr/>
          </p:nvSpPr>
          <p:spPr bwMode="auto">
            <a:xfrm>
              <a:off x="3915444" y="6136026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18"/>
            <p:cNvSpPr/>
            <p:nvPr/>
          </p:nvSpPr>
          <p:spPr bwMode="auto">
            <a:xfrm>
              <a:off x="2248179" y="6127101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13"/>
            <p:cNvSpPr/>
            <p:nvPr/>
          </p:nvSpPr>
          <p:spPr bwMode="auto">
            <a:xfrm>
              <a:off x="7190059" y="6127229"/>
              <a:ext cx="1449055" cy="569062"/>
            </a:xfrm>
            <a:prstGeom prst="roundRect">
              <a:avLst/>
            </a:prstGeom>
            <a:solidFill>
              <a:srgbClr val="F069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13"/>
            <p:cNvSpPr/>
            <p:nvPr/>
          </p:nvSpPr>
          <p:spPr bwMode="auto">
            <a:xfrm>
              <a:off x="5573833" y="6136373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55629" y="1556453"/>
            <a:ext cx="1832710" cy="1671190"/>
            <a:chOff x="5855629" y="1556453"/>
            <a:chExt cx="1832710" cy="1671190"/>
          </a:xfrm>
        </p:grpSpPr>
        <p:sp>
          <p:nvSpPr>
            <p:cNvPr id="65" name="Rectangle 17">
              <a:hlinkClick r:id="rId12" action="ppaction://hlinksldjump"/>
            </p:cNvPr>
            <p:cNvSpPr/>
            <p:nvPr/>
          </p:nvSpPr>
          <p:spPr bwMode="auto">
            <a:xfrm>
              <a:off x="5855629" y="1556453"/>
              <a:ext cx="1832710" cy="167119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>
              <a:hlinkClick r:id="rId12" action="ppaction://hlinksldjump"/>
            </p:cNvPr>
            <p:cNvSpPr txBox="1"/>
            <p:nvPr/>
          </p:nvSpPr>
          <p:spPr>
            <a:xfrm>
              <a:off x="5922150" y="1636531"/>
              <a:ext cx="1731815" cy="6469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</a:rPr>
                <a:t>FREE COOLING</a:t>
              </a:r>
            </a:p>
          </p:txBody>
        </p:sp>
        <p:sp>
          <p:nvSpPr>
            <p:cNvPr id="9" name="Oval 8">
              <a:hlinkClick r:id="rId12" action="ppaction://hlinksldjump"/>
            </p:cNvPr>
            <p:cNvSpPr/>
            <p:nvPr/>
          </p:nvSpPr>
          <p:spPr bwMode="auto">
            <a:xfrm>
              <a:off x="6442401" y="2298884"/>
              <a:ext cx="648062" cy="681272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5519" y="3396577"/>
            <a:ext cx="1832710" cy="1671190"/>
            <a:chOff x="5855519" y="3396577"/>
            <a:chExt cx="1832710" cy="1671190"/>
          </a:xfrm>
        </p:grpSpPr>
        <p:sp>
          <p:nvSpPr>
            <p:cNvPr id="67" name="Rectangle 17">
              <a:hlinkClick r:id="rId14" action="ppaction://hlinksldjump"/>
            </p:cNvPr>
            <p:cNvSpPr/>
            <p:nvPr/>
          </p:nvSpPr>
          <p:spPr bwMode="auto">
            <a:xfrm>
              <a:off x="5855519" y="3396577"/>
              <a:ext cx="1832710" cy="167119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Box 70">
              <a:hlinkClick r:id="rId14" action="ppaction://hlinksldjump"/>
            </p:cNvPr>
            <p:cNvSpPr txBox="1"/>
            <p:nvPr/>
          </p:nvSpPr>
          <p:spPr>
            <a:xfrm>
              <a:off x="5922149" y="3441188"/>
              <a:ext cx="1731815" cy="64698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</a:rPr>
                <a:t>RECUPERO DEL CALORE</a:t>
              </a:r>
            </a:p>
          </p:txBody>
        </p:sp>
        <p:sp>
          <p:nvSpPr>
            <p:cNvPr id="75" name="Oval 74">
              <a:hlinkClick r:id="rId14" action="ppaction://hlinksldjump"/>
            </p:cNvPr>
            <p:cNvSpPr/>
            <p:nvPr/>
          </p:nvSpPr>
          <p:spPr bwMode="auto">
            <a:xfrm>
              <a:off x="6464026" y="4075588"/>
              <a:ext cx="648062" cy="681272"/>
            </a:xfrm>
            <a:prstGeom prst="ellipse">
              <a:avLst/>
            </a:prstGeom>
            <a:blipFill dpi="0"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t="-11000" r="-6000" b="-10000"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TextBox 58">
            <a:hlinkClick r:id="rId16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60" name="TextBox 59">
            <a:hlinkClick r:id="rId17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72" name="TextBox 71">
            <a:hlinkClick r:id="rId19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73" name="TextBox 72">
            <a:hlinkClick r:id="rId20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116739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2061" y="764940"/>
            <a:ext cx="391306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Efficienza energetica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47" y="1268760"/>
            <a:ext cx="530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</a:rPr>
              <a:t>La massima efficienza</a:t>
            </a:r>
            <a:r>
              <a:rPr lang="it-IT" sz="1600" dirty="0"/>
              <a:t> </a:t>
            </a:r>
            <a:r>
              <a:rPr lang="it-IT" sz="1600" dirty="0">
                <a:latin typeface="+mn-lt"/>
              </a:rPr>
              <a:t>della </a:t>
            </a:r>
            <a:r>
              <a:rPr lang="it-IT" sz="1600" dirty="0" err="1">
                <a:latin typeface="+mn-lt"/>
              </a:rPr>
              <a:t>categoria…per</a:t>
            </a:r>
            <a:r>
              <a:rPr lang="it-IT" sz="1600" dirty="0">
                <a:latin typeface="+mn-lt"/>
              </a:rPr>
              <a:t> ridurre</a:t>
            </a:r>
            <a:r>
              <a:rPr lang="it-IT" sz="1600" dirty="0"/>
              <a:t> </a:t>
            </a:r>
            <a:r>
              <a:rPr lang="it-IT" sz="1600" dirty="0">
                <a:latin typeface="+mn-lt"/>
              </a:rPr>
              <a:t>le bollette</a:t>
            </a:r>
            <a:r>
              <a:rPr lang="it-IT" sz="1600" dirty="0"/>
              <a:t> </a:t>
            </a:r>
            <a:r>
              <a:rPr lang="it-IT" sz="1600" dirty="0">
                <a:latin typeface="+mn-lt"/>
              </a:rPr>
              <a:t>dell'elettricità!</a:t>
            </a:r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81" y="1841914"/>
            <a:ext cx="34174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EE4422"/>
                </a:solidFill>
              </a:rPr>
              <a:t>Efficienza standard: 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EER fino a 3,2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ESEER &gt; fino a 4,5</a:t>
            </a:r>
          </a:p>
          <a:p>
            <a:r>
              <a:rPr lang="nl-BE" sz="1200" dirty="0">
                <a:sym typeface="Wingdings" panose="05000000000000000000" pitchFamily="2" charset="2"/>
              </a:rPr>
              <a:t> </a:t>
            </a:r>
            <a:r>
              <a:rPr lang="it-IT" sz="1200" dirty="0">
                <a:sym typeface="Wingdings" panose="05000000000000000000" pitchFamily="2" charset="2"/>
              </a:rPr>
              <a:t>Inserire offerta</a:t>
            </a:r>
          </a:p>
          <a:p>
            <a:endParaRPr lang="it-IT" sz="1200" b="0" dirty="0">
              <a:sym typeface="Wingdings" panose="05000000000000000000" pitchFamily="2" charset="2"/>
            </a:endParaRPr>
          </a:p>
          <a:p>
            <a:r>
              <a:rPr lang="it-IT" sz="1200" dirty="0">
                <a:solidFill>
                  <a:srgbClr val="EE4422"/>
                </a:solidFill>
                <a:sym typeface="Wingdings" panose="05000000000000000000" pitchFamily="2" charset="2"/>
              </a:rPr>
              <a:t>Alta efficienza: 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EER fino a 3,3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ESEER &gt; fino a 4,4</a:t>
            </a:r>
          </a:p>
          <a:p>
            <a:r>
              <a:rPr lang="nl-BE" sz="1200" dirty="0">
                <a:sym typeface="Wingdings" panose="05000000000000000000" pitchFamily="2" charset="2"/>
              </a:rPr>
              <a:t> </a:t>
            </a:r>
            <a:r>
              <a:rPr lang="it-IT" sz="1200" dirty="0">
                <a:sym typeface="Wingdings" panose="05000000000000000000" pitchFamily="2" charset="2"/>
              </a:rPr>
              <a:t>Eccellente rapporto qualità prezzo</a:t>
            </a:r>
          </a:p>
          <a:p>
            <a:endParaRPr lang="it-IT" sz="1200" dirty="0">
              <a:sym typeface="Wingdings" panose="05000000000000000000" pitchFamily="2" charset="2"/>
            </a:endParaRPr>
          </a:p>
          <a:p>
            <a:r>
              <a:rPr lang="it-IT" sz="1200" dirty="0">
                <a:solidFill>
                  <a:srgbClr val="EE4422"/>
                </a:solidFill>
                <a:sym typeface="Wingdings" panose="05000000000000000000" pitchFamily="2" charset="2"/>
              </a:rPr>
              <a:t>Efficienza extra: XE (ventilatori EC)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EER fino a 3,4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b="0" dirty="0"/>
              <a:t>ESEER &gt; fino a 4,7</a:t>
            </a:r>
          </a:p>
          <a:p>
            <a:r>
              <a:rPr lang="nl-BE" sz="1200" dirty="0">
                <a:sym typeface="Wingdings" panose="05000000000000000000" pitchFamily="2" charset="2"/>
              </a:rPr>
              <a:t> </a:t>
            </a:r>
            <a:r>
              <a:rPr lang="it-IT" sz="1200" dirty="0">
                <a:sym typeface="Wingdings" panose="05000000000000000000" pitchFamily="2" charset="2"/>
              </a:rPr>
              <a:t>Risparmi massimi</a:t>
            </a:r>
          </a:p>
          <a:p>
            <a:endParaRPr lang="it-IT" sz="1200" dirty="0">
              <a:sym typeface="Wingdings" panose="05000000000000000000" pitchFamily="2" charset="2"/>
            </a:endParaRPr>
          </a:p>
          <a:p>
            <a:r>
              <a:rPr lang="it-IT" sz="1200" dirty="0">
                <a:solidFill>
                  <a:srgbClr val="EE4422"/>
                </a:solidFill>
              </a:rPr>
              <a:t>Alta efficienza stagionale: HSE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b="0" dirty="0"/>
              <a:t>Azionamento Adaptive Frequency</a:t>
            </a:r>
            <a:r>
              <a:rPr lang="it-IT" sz="1200" b="0" baseline="40000" dirty="0"/>
              <a:t>TM</a:t>
            </a:r>
            <a:r>
              <a:rPr lang="it-IT" sz="1200" b="0" dirty="0"/>
              <a:t>,</a:t>
            </a:r>
            <a:r>
              <a:rPr lang="it-IT" dirty="0"/>
              <a:t> </a:t>
            </a:r>
            <a:r>
              <a:rPr lang="it-IT" sz="1200" b="0" dirty="0"/>
              <a:t>tecnologia inverter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/>
              <a:t>ESEER fino a 4,8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/>
              <a:t>EER fino a 3,3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it-IT" sz="1200" dirty="0"/>
          </a:p>
          <a:p>
            <a:endParaRPr lang="it-IT" sz="1200" dirty="0">
              <a:sym typeface="Wingdings" panose="05000000000000000000" pitchFamily="2" charset="2"/>
            </a:endParaRPr>
          </a:p>
          <a:p>
            <a:br>
              <a:rPr dirty="0"/>
            </a:br>
            <a:endParaRPr lang="it-IT" sz="1200" dirty="0">
              <a:sym typeface="Wingdings" panose="05000000000000000000" pitchFamily="2" charset="2"/>
            </a:endParaRPr>
          </a:p>
          <a:p>
            <a:endParaRPr lang="it-IT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717575" y="1718810"/>
            <a:ext cx="3828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EE4422"/>
                </a:solidFill>
              </a:rPr>
              <a:t>Alta efficienza stagionale versione corta: HSS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b="0" dirty="0"/>
              <a:t>Azionamento Adaptive Frequency</a:t>
            </a:r>
            <a:r>
              <a:rPr lang="it-IT" sz="1200" b="0" baseline="40000" dirty="0"/>
              <a:t>TM</a:t>
            </a:r>
            <a:r>
              <a:rPr lang="it-IT" sz="1200" b="0" dirty="0"/>
              <a:t>, </a:t>
            </a:r>
            <a:br>
              <a:rPr lang="it-IT" sz="1200" b="0" dirty="0"/>
            </a:br>
            <a:r>
              <a:rPr lang="it-IT" sz="1200" b="0" dirty="0"/>
              <a:t>tecnologia inverter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b="0" dirty="0"/>
              <a:t>Telaio più corto (telaio SE)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it-IT" sz="1200" dirty="0"/>
          </a:p>
        </p:txBody>
      </p:sp>
      <p:sp>
        <p:nvSpPr>
          <p:cNvPr id="57" name="ZoneTexte 7"/>
          <p:cNvSpPr txBox="1"/>
          <p:nvPr/>
        </p:nvSpPr>
        <p:spPr bwMode="auto">
          <a:xfrm>
            <a:off x="482693" y="5732675"/>
            <a:ext cx="88598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1050" b="0" dirty="0"/>
              <a:t>*ESEER = (EER a pieno carico x 0,03) + (EER al 75% del carico x 0,33) + (EER al 50% del carico x 0,41) + (EER al 25% del carico x 0,23) </a:t>
            </a:r>
          </a:p>
        </p:txBody>
      </p:sp>
      <p:sp>
        <p:nvSpPr>
          <p:cNvPr id="26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0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9" y="2686722"/>
            <a:ext cx="4998430" cy="2779595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2" name="TextBox 41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3" name="Round Same Side Corner Rectangle 42">
            <a:hlinkClick r:id="rId6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124882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231" y="764940"/>
            <a:ext cx="238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Silenziosità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47" name="TextBox 46">
            <a:hlinkClick r:id="rId3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</a:rPr>
              <a:t>EFFICIENZA ENERGETICA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Meno rumore... più tranquillità!</a:t>
            </a:r>
          </a:p>
          <a:p>
            <a:endParaRPr lang="it-IT" sz="1800" b="0" dirty="0">
              <a:latin typeface="+mn-lt"/>
            </a:endParaRPr>
          </a:p>
          <a:p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14" y="1763815"/>
            <a:ext cx="32918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4422"/>
                </a:solidFill>
              </a:rPr>
              <a:t>Livello sonoro standard: SN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/>
              <a:t>Lw di appena 94 dB(A)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/>
              <a:t>Il rumore non è un problema</a:t>
            </a:r>
            <a:endParaRPr lang="it-IT" sz="1400" dirty="0">
              <a:sym typeface="Wingdings" panose="05000000000000000000" pitchFamily="2" charset="2"/>
            </a:endParaRPr>
          </a:p>
          <a:p>
            <a:endParaRPr lang="it-IT" sz="1400" b="0" dirty="0">
              <a:sym typeface="Wingdings" panose="05000000000000000000" pitchFamily="2" charset="2"/>
            </a:endParaRPr>
          </a:p>
          <a:p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Livello sonoro ridotto: LN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/>
              <a:t>Lw di appena 91 dB(A)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>
                <a:sym typeface="Wingdings" panose="05000000000000000000" pitchFamily="2" charset="2"/>
              </a:rPr>
              <a:t>Ambienti sensibili alla rumorosità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>
                <a:sym typeface="Wingdings" panose="05000000000000000000" pitchFamily="2" charset="2"/>
              </a:rPr>
              <a:t>Nessuna perdita di efficienza</a:t>
            </a:r>
          </a:p>
          <a:p>
            <a:endParaRPr lang="it-IT" sz="1400" dirty="0">
              <a:sym typeface="Wingdings" panose="05000000000000000000" pitchFamily="2" charset="2"/>
            </a:endParaRPr>
          </a:p>
          <a:p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Rumorosità molto bassa-AC: </a:t>
            </a:r>
            <a:b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</a:br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XLN-AC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/>
              <a:t>Lw di appena 88 dB(A)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>
                <a:sym typeface="Wingdings" panose="05000000000000000000" pitchFamily="2" charset="2"/>
              </a:rPr>
              <a:t>I minori dB(A) sul mercato</a:t>
            </a:r>
            <a:endParaRPr lang="it-IT" sz="1400" b="0" dirty="0"/>
          </a:p>
          <a:p>
            <a:endParaRPr lang="it-IT" sz="1400" dirty="0">
              <a:sym typeface="Wingdings" panose="05000000000000000000" pitchFamily="2" charset="2"/>
            </a:endParaRPr>
          </a:p>
          <a:p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Rumorosità molto bassa-EC: </a:t>
            </a:r>
            <a:b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</a:br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XLN-EC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/>
              <a:t>Lw di appena 88 dB(A)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>
                <a:sym typeface="Wingdings" panose="05000000000000000000" pitchFamily="2" charset="2"/>
              </a:rPr>
              <a:t>I minori dB(A) sul mercato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  </a:t>
            </a:r>
            <a:r>
              <a:rPr lang="it-IT" sz="1400" dirty="0">
                <a:sym typeface="Wingdings" panose="05000000000000000000" pitchFamily="2" charset="2"/>
              </a:rPr>
              <a:t>Efficienza migliorata del 2%</a:t>
            </a:r>
            <a:endParaRPr lang="it-IT" sz="1400" b="0" dirty="0"/>
          </a:p>
          <a:p>
            <a:endParaRPr lang="it-IT" sz="1400" dirty="0"/>
          </a:p>
        </p:txBody>
      </p:sp>
      <p:sp>
        <p:nvSpPr>
          <p:cNvPr id="25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99" y="1784726"/>
            <a:ext cx="5412996" cy="3260344"/>
          </a:xfrm>
          <a:prstGeom prst="rect">
            <a:avLst/>
          </a:prstGeom>
        </p:spPr>
      </p:pic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3" name="Round Same Side Corner Rectangle 42">
            <a:hlinkClick r:id="rId6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15230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38919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6434" y="796223"/>
            <a:ext cx="282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Free Cooling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47" name="TextBox 46">
            <a:hlinkClick r:id="rId3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</a:rPr>
              <a:t>EFFICIENZA ENERGETICA</a:t>
            </a:r>
          </a:p>
        </p:txBody>
      </p:sp>
      <p:sp>
        <p:nvSpPr>
          <p:cNvPr id="25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946" y="1377872"/>
            <a:ext cx="887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Approfitta del vantaggio della bassa temperatura ambiente...</a:t>
            </a:r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3014" y="1841682"/>
            <a:ext cx="31470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Free Cooling totale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Per ottenere tutti i vantaggi del Free Cooling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Free Cooling parziale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Per richieste inferiori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/>
          </a:p>
          <a:p>
            <a:r>
              <a:rPr lang="it-IT" sz="1600" dirty="0">
                <a:solidFill>
                  <a:srgbClr val="EE4422"/>
                </a:solidFill>
              </a:rPr>
              <a:t>Free Cooling diretto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Nessuna separazione tra </a:t>
            </a:r>
            <a:br>
              <a:rPr lang="it-IT" sz="1600" b="0" dirty="0"/>
            </a:br>
            <a:r>
              <a:rPr lang="it-IT" sz="1600" b="0" dirty="0"/>
              <a:t>i circuiti idraulici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Free Cooling senza glicole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Separazione completa tra </a:t>
            </a:r>
            <a:br>
              <a:rPr lang="it-IT" sz="1600" b="0" dirty="0"/>
            </a:br>
            <a:r>
              <a:rPr lang="it-IT" sz="1600" b="0" dirty="0"/>
              <a:t>i circuiti idraulici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/>
          </a:p>
          <a:p>
            <a:endParaRPr lang="it-IT" sz="1600" dirty="0">
              <a:sym typeface="Wingdings" panose="05000000000000000000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615" y="2228929"/>
            <a:ext cx="5178175" cy="32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4" name="Round Same Side Corner Rectangle 43">
            <a:hlinkClick r:id="rId6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26855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751" y="1399032"/>
            <a:ext cx="8906256" cy="406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pic>
        <p:nvPicPr>
          <p:cNvPr id="22" name="Picture 2" descr="F:\Ingersoll Rand\2.TRANE 2014\LOGOS\Sintesis\02_Output files\Png\Sintesis_Logo_FullColour_72dpi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72" y="1377260"/>
            <a:ext cx="3606006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1" y="2842345"/>
            <a:ext cx="39592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888" y="1527048"/>
            <a:ext cx="8650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Trane presenta</a:t>
            </a:r>
            <a:br>
              <a:rPr dirty="0"/>
            </a:br>
            <a:endParaRPr lang="it-IT" sz="1600" b="0" dirty="0">
              <a:latin typeface="+mn-lt"/>
            </a:endParaRPr>
          </a:p>
          <a:p>
            <a:r>
              <a:rPr lang="it-IT" sz="1600" b="0" dirty="0">
                <a:latin typeface="+mn-lt"/>
              </a:rPr>
              <a:t>La sintesi di </a:t>
            </a:r>
            <a:r>
              <a:rPr lang="it-IT" sz="1600" dirty="0">
                <a:latin typeface="+mn-lt"/>
              </a:rPr>
              <a:t>tutto quello che avreste sempre voluto avere</a:t>
            </a:r>
            <a:r>
              <a:rPr lang="it-IT" sz="1600" b="0" dirty="0">
                <a:latin typeface="+mn-lt"/>
              </a:rPr>
              <a:t> per la vostra applicazione</a:t>
            </a:r>
            <a:r>
              <a:rPr lang="it-IT" dirty="0"/>
              <a:t> </a:t>
            </a:r>
          </a:p>
          <a:p>
            <a:r>
              <a:rPr lang="it-IT" sz="1600" dirty="0">
                <a:latin typeface="+mn-lt"/>
              </a:rPr>
              <a:t>senza compromessi</a:t>
            </a:r>
            <a:r>
              <a:rPr lang="it-IT" sz="1600" b="0" dirty="0">
                <a:latin typeface="+mn-lt"/>
              </a:rPr>
              <a:t>...</a:t>
            </a:r>
          </a:p>
          <a:p>
            <a:endParaRPr lang="it-IT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	</a:t>
            </a:r>
            <a:r>
              <a:rPr lang="it-IT" sz="1600" b="0" dirty="0">
                <a:latin typeface="+mn-lt"/>
              </a:rPr>
              <a:t>… per una</a:t>
            </a:r>
            <a:r>
              <a:rPr lang="it-IT" sz="1600" dirty="0">
                <a:solidFill>
                  <a:srgbClr val="DC5034"/>
                </a:solidFill>
                <a:latin typeface="+mn-lt"/>
              </a:rPr>
              <a:t> esperienza superiore per il cliente</a:t>
            </a:r>
          </a:p>
          <a:p>
            <a:endParaRPr lang="it-IT" sz="1600" b="0" dirty="0">
              <a:latin typeface="+mn-lt"/>
            </a:endParaRP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Efficienza </a:t>
            </a:r>
            <a:r>
              <a:rPr lang="it-IT" sz="1600" dirty="0">
                <a:latin typeface="+mn-lt"/>
              </a:rPr>
              <a:t>massima</a:t>
            </a: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Livelli</a:t>
            </a:r>
            <a:r>
              <a:rPr lang="it-IT" sz="1600" dirty="0">
                <a:latin typeface="+mn-lt"/>
              </a:rPr>
              <a:t> sonori minimi</a:t>
            </a: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Intelligente </a:t>
            </a:r>
            <a:r>
              <a:rPr lang="it-IT" sz="1600" b="0" dirty="0">
                <a:latin typeface="+mn-lt"/>
              </a:rPr>
              <a:t>e versatile</a:t>
            </a:r>
            <a:endParaRPr lang="it-IT" sz="1600" dirty="0">
              <a:latin typeface="+mn-lt"/>
            </a:endParaRPr>
          </a:p>
          <a:p>
            <a:pPr marL="171450" indent="-171450">
              <a:buClr>
                <a:srgbClr val="F0694D"/>
              </a:buClr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Il</a:t>
            </a:r>
            <a:r>
              <a:rPr lang="it-IT" sz="1600" dirty="0">
                <a:latin typeface="+mn-lt"/>
              </a:rPr>
              <a:t> C</a:t>
            </a:r>
            <a:r>
              <a:rPr lang="it-IT" sz="1600" b="0" dirty="0">
                <a:latin typeface="+mn-lt"/>
              </a:rPr>
              <a:t>osto </a:t>
            </a:r>
            <a:r>
              <a:rPr lang="it-IT" sz="1600" dirty="0">
                <a:latin typeface="+mn-lt"/>
              </a:rPr>
              <a:t>T</a:t>
            </a:r>
            <a:r>
              <a:rPr lang="it-IT" sz="1600" b="0" dirty="0">
                <a:latin typeface="+mn-lt"/>
              </a:rPr>
              <a:t>otale di </a:t>
            </a:r>
            <a:r>
              <a:rPr lang="it-IT" sz="1600" dirty="0">
                <a:latin typeface="+mn-lt"/>
              </a:rPr>
              <a:t>G</a:t>
            </a:r>
            <a:r>
              <a:rPr lang="it-IT" sz="1600" b="0" dirty="0">
                <a:latin typeface="+mn-lt"/>
              </a:rPr>
              <a:t>estione più basso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0" dirty="0">
              <a:latin typeface="+mn-lt"/>
            </a:endParaRPr>
          </a:p>
          <a:p>
            <a:r>
              <a:rPr lang="it-IT" sz="1600" b="0" dirty="0">
                <a:latin typeface="+mn-lt"/>
              </a:rPr>
              <a:t>… e </a:t>
            </a:r>
            <a:r>
              <a:rPr lang="it-IT" sz="1600" dirty="0">
                <a:latin typeface="+mn-lt"/>
              </a:rPr>
              <a:t>la leggendaria</a:t>
            </a:r>
            <a:r>
              <a:rPr lang="it-IT" dirty="0"/>
              <a:t> </a:t>
            </a:r>
            <a:r>
              <a:rPr lang="it-IT" sz="1600" dirty="0">
                <a:latin typeface="+mn-lt"/>
              </a:rPr>
              <a:t>affidabilità Trane</a:t>
            </a:r>
            <a:r>
              <a:rPr lang="it-IT" sz="1600" b="0" dirty="0"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35024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47" name="TextBox 46">
            <a:hlinkClick r:id="rId3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</a:rPr>
              <a:t>EFFICIENZA ENERGETICA</a:t>
            </a:r>
          </a:p>
        </p:txBody>
      </p:sp>
      <p:sp>
        <p:nvSpPr>
          <p:cNvPr id="25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946" y="1313765"/>
            <a:ext cx="7048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Per impiegare l'energia prodotta come conseguenza naturale del ciclo di raffreddamento... </a:t>
            </a:r>
            <a:r>
              <a:rPr lang="it-IT" dirty="0"/>
              <a:t>  </a:t>
            </a:r>
          </a:p>
          <a:p>
            <a:endParaRPr lang="it-IT" sz="1800" b="0" dirty="0">
              <a:latin typeface="+mn-lt"/>
            </a:endParaRPr>
          </a:p>
          <a:p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3014" y="2004805"/>
            <a:ext cx="3850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E4422"/>
                </a:solidFill>
              </a:rPr>
              <a:t>Recupero parziale del calore (PHR)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Generazione di calore fino al 25% della potenzialità frigorifera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Recupero totale del calore (THR)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Generazione di calore fino al 130% della potenzialità frigorifera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Recupero totale del calore (THR) completo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Generazione di calore fino al 130% della potenzialità frigorifera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/>
          </a:p>
          <a:p>
            <a:pPr marL="307975" indent="-307975"/>
            <a:r>
              <a:rPr lang="nl-BE" sz="1600" dirty="0">
                <a:sym typeface="Wingdings" panose="05000000000000000000" pitchFamily="2" charset="2"/>
              </a:rPr>
              <a:t> </a:t>
            </a:r>
            <a:r>
              <a:rPr lang="nl-BE" sz="1200" dirty="0">
                <a:sym typeface="Wingdings" panose="05000000000000000000" pitchFamily="2" charset="2"/>
              </a:rPr>
              <a:t> </a:t>
            </a:r>
            <a:r>
              <a:rPr lang="it-IT" sz="1600" dirty="0">
                <a:sym typeface="Wingdings" panose="05000000000000000000" pitchFamily="2" charset="2"/>
              </a:rPr>
              <a:t>Con valvola a 3 vie lato acqua calda, tubi e riscaldatori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633" y="1941816"/>
            <a:ext cx="5013027" cy="349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2" name="TextBox 41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51" name="Round Same Side Corner Rectangle 50">
            <a:hlinkClick r:id="rId6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3882" y="764940"/>
            <a:ext cx="376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Recupero del calore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26855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6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399" y="819804"/>
            <a:ext cx="163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Qualità</a:t>
            </a:r>
          </a:p>
        </p:txBody>
      </p:sp>
      <p:sp>
        <p:nvSpPr>
          <p:cNvPr id="34" name="TextBox 33">
            <a:hlinkClick r:id="rId3" action="ppaction://hlinksldjump"/>
          </p:cNvPr>
          <p:cNvSpPr txBox="1"/>
          <p:nvPr/>
        </p:nvSpPr>
        <p:spPr>
          <a:xfrm>
            <a:off x="891808" y="628553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47" name="TextBox 46">
            <a:hlinkClick r:id="rId4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</a:rPr>
              <a:t>EFFICIENZA ENERGETICA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Alta qualità... più tranquillità!</a:t>
            </a:r>
          </a:p>
          <a:p>
            <a:endParaRPr lang="it-IT" sz="1800" b="0" dirty="0">
              <a:latin typeface="+mn-lt"/>
            </a:endParaRPr>
          </a:p>
          <a:p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46" y="1858175"/>
            <a:ext cx="43710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EE4422"/>
                </a:solidFill>
              </a:rPr>
              <a:t>Noi siamo i produttori!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Progettazione Trane dalla A alla 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/>
              <a:t>Componenti chiave progettati e/o realizzati da Trane (unità di controllo, compressore, evaporatore)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  <a:sym typeface="Wingdings" panose="05000000000000000000" pitchFamily="2" charset="2"/>
              </a:rPr>
              <a:t>Produzione e collaudo rigorosi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sym typeface="Wingdings" panose="05000000000000000000" pitchFamily="2" charset="2"/>
              </a:rPr>
              <a:t>Processo produttivo snello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sym typeface="Wingdings" panose="05000000000000000000" pitchFamily="2" charset="2"/>
              </a:rPr>
              <a:t>Piano di qualità del prodotto: 8 stazioni di lavoro con 15 punti di controllo</a:t>
            </a:r>
          </a:p>
          <a:p>
            <a:endParaRPr lang="it-IT" sz="1600" dirty="0"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EE4422"/>
                </a:solidFill>
                <a:sym typeface="Wingdings" panose="05000000000000000000" pitchFamily="2" charset="2"/>
              </a:rPr>
              <a:t>Elevata qualità delle finiture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sym typeface="Wingdings" panose="05000000000000000000" pitchFamily="2" charset="2"/>
              </a:rPr>
              <a:t>Il look è frutto del design industriale: solido e moderno!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sym typeface="Wingdings" panose="05000000000000000000" pitchFamily="2" charset="2"/>
              </a:rPr>
              <a:t>Particolare attenzione per la qualità della vernice, il cablaggio e le tubazioni</a:t>
            </a:r>
          </a:p>
          <a:p>
            <a:endParaRPr lang="it-IT" sz="140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28893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5191" y="5650004"/>
            <a:ext cx="4657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EE4422"/>
                </a:solidFill>
                <a:sym typeface="Wingdings" panose="05000000000000000000" pitchFamily="2" charset="2"/>
              </a:rPr>
              <a:t>Garanzia: copertura completa fino a 10 anni! Trane Select</a:t>
            </a:r>
          </a:p>
          <a:p>
            <a:endParaRPr lang="it-IT" dirty="0"/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1687" y="3516923"/>
            <a:ext cx="2261507" cy="15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8" name="ZoneTexte 1"/>
          <p:cNvSpPr txBox="1"/>
          <p:nvPr/>
        </p:nvSpPr>
        <p:spPr bwMode="auto">
          <a:xfrm>
            <a:off x="5475386" y="5077655"/>
            <a:ext cx="1775209" cy="207749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750" dirty="0"/>
              <a:t>Su richiesta collaudo con il cliente</a:t>
            </a:r>
          </a:p>
        </p:txBody>
      </p:sp>
      <p:sp>
        <p:nvSpPr>
          <p:cNvPr id="51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4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60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ound Same Side Corner Rectangle 34">
            <a:hlinkClick r:id="rId6" action="ppaction://hlinksldjump"/>
          </p:cNvPr>
          <p:cNvSpPr/>
          <p:nvPr/>
        </p:nvSpPr>
        <p:spPr>
          <a:xfrm>
            <a:off x="2408652" y="971495"/>
            <a:ext cx="2116539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Ulteriori informazioni...</a:t>
            </a:r>
          </a:p>
        </p:txBody>
      </p:sp>
      <p:pic>
        <p:nvPicPr>
          <p:cNvPr id="3074" name="Picture 2" descr="C:\Users\gke\AppData\Local\Temp\Rar$DR56.687\2674-LO-TraneSafe-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90" y="4524113"/>
            <a:ext cx="593123" cy="5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ke\AppData\Local\Temp\Rar$DR58.533\2728-LO-6sigmaLean.e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55" y="3024572"/>
            <a:ext cx="646592" cy="5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Y:\Logos\ISO\LRQA\ISO 90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6578" r="17263" b="9615"/>
          <a:stretch/>
        </p:blipFill>
        <p:spPr bwMode="auto">
          <a:xfrm>
            <a:off x="8250353" y="2054822"/>
            <a:ext cx="718796" cy="8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75" y="3745523"/>
            <a:ext cx="623152" cy="5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itoar\Desktop\6514cd4e-3ad0-4a30-986e-ab036fb90ebc-original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86" y="1517029"/>
            <a:ext cx="1775209" cy="1926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hlinkClick r:id="rId3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4" name="TextBox 43">
            <a:hlinkClick r:id="rId4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5" name="TextBox 44">
            <a:hlinkClick r:id="rId1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56" name="Round Same Side Corner Rectangle 55">
            <a:hlinkClick r:id="rId12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769732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Versione efficienza standard "SE"</a:t>
            </a:r>
          </a:p>
        </p:txBody>
      </p:sp>
      <p:sp>
        <p:nvSpPr>
          <p:cNvPr id="47" name="TextBox 46">
            <a:hlinkClick r:id="rId3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</a:rPr>
              <a:t>EFFICIENZA ENERGETICA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Alta qualità... focus sui microcanali</a:t>
            </a:r>
          </a:p>
          <a:p>
            <a:endParaRPr lang="it-IT" sz="1800" b="0" dirty="0">
              <a:latin typeface="+mn-lt"/>
            </a:endParaRPr>
          </a:p>
          <a:p>
            <a:endParaRPr lang="it-IT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334" y="1820634"/>
            <a:ext cx="4073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4422"/>
                </a:solidFill>
              </a:rPr>
              <a:t>Resistenza alla corrosione* - migliore delle batterie tradizionali!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Batteria standard 700h</a:t>
            </a:r>
            <a:r>
              <a:rPr lang="nl-BE" sz="1400" b="0" dirty="0">
                <a:sym typeface="Wingdings" panose="05000000000000000000" pitchFamily="2" charset="2"/>
              </a:rPr>
              <a:t></a:t>
            </a:r>
            <a:r>
              <a:rPr lang="it-IT" sz="1400" b="0" dirty="0">
                <a:sym typeface="Wingdings" panose="05000000000000000000" pitchFamily="2" charset="2"/>
              </a:rPr>
              <a:t> nessuna perdita, nessuna riduzione delle prestazioni, meglio delle batterie con alette in rame/rivestimento con resina epossidica nera (500 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Batteria standard 1200</a:t>
            </a:r>
            <a:r>
              <a:rPr lang="it-IT" sz="1400" baseline="30000" dirty="0">
                <a:sym typeface="Wingdings" panose="05000000000000000000" pitchFamily="2" charset="2"/>
              </a:rPr>
              <a:t>+</a:t>
            </a:r>
            <a:r>
              <a:rPr lang="it-IT" sz="1400" dirty="0">
                <a:sym typeface="Wingdings" panose="05000000000000000000" pitchFamily="2" charset="2"/>
              </a:rPr>
              <a:t>h</a:t>
            </a:r>
            <a:r>
              <a:rPr lang="nl-BE" sz="1400" b="0" dirty="0">
                <a:sym typeface="Wingdings" panose="05000000000000000000" pitchFamily="2" charset="2"/>
              </a:rPr>
              <a:t></a:t>
            </a:r>
            <a:r>
              <a:rPr lang="it-IT" sz="1400" dirty="0"/>
              <a:t> </a:t>
            </a:r>
            <a:r>
              <a:rPr lang="it-IT" sz="1400" b="0" dirty="0">
                <a:sym typeface="Wingdings" panose="05000000000000000000" pitchFamily="2" charset="2"/>
              </a:rPr>
              <a:t>nessuna perdita, leggero decadimento visivo (depositi bianchi), riduzione delle prestazioni trascurabile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Batteria rivestita 2400h</a:t>
            </a:r>
            <a:r>
              <a:rPr lang="nl-BE" sz="1400" b="0" dirty="0">
                <a:sym typeface="Wingdings" panose="05000000000000000000" pitchFamily="2" charset="2"/>
              </a:rPr>
              <a:t></a:t>
            </a:r>
            <a:r>
              <a:rPr lang="it-IT" sz="1400" dirty="0"/>
              <a:t> </a:t>
            </a:r>
            <a:r>
              <a:rPr lang="it-IT" sz="1400" b="0" dirty="0">
                <a:sym typeface="Wingdings" panose="05000000000000000000" pitchFamily="2" charset="2"/>
              </a:rPr>
              <a:t>nessuna perdita, nessuna riduzione delle prestazioni</a:t>
            </a:r>
            <a:endParaRPr lang="it-IT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43536" y="5454225"/>
            <a:ext cx="43115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it-IT" altLang="en-US" sz="1000" b="0" dirty="0">
                <a:latin typeface="Calibri" pitchFamily="34" charset="0"/>
              </a:rPr>
              <a:t>* </a:t>
            </a:r>
            <a:r>
              <a:rPr lang="it-IT" altLang="en-US" sz="1000" dirty="0">
                <a:latin typeface="Calibri" pitchFamily="34" charset="0"/>
              </a:rPr>
              <a:t>Le prove di esposizione a nebbia salina comprendono la batteria e i raccordi del blocco e sono realizzate secondo la procedura di prova ISO 9227-AASS (Nebbia salina ad acido acetico) o ASTM G85-02 A2.</a:t>
            </a:r>
            <a:endParaRPr lang="it-IT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48134" y="1804601"/>
            <a:ext cx="492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b="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314" y="3328000"/>
            <a:ext cx="396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/>
          </a:p>
        </p:txBody>
      </p:sp>
      <p:sp>
        <p:nvSpPr>
          <p:cNvPr id="44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7945" y="1817480"/>
            <a:ext cx="4579006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Tenuta del sistema pari alle batterie tradizionali</a:t>
            </a:r>
          </a:p>
          <a:p>
            <a:pPr marL="285750" lvl="1" indent="-28575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Prove di fatica a valori estremi di pressione/temperatura </a:t>
            </a:r>
          </a:p>
          <a:p>
            <a:pPr marL="92075" lvl="1">
              <a:spcBef>
                <a:spcPts val="200"/>
              </a:spcBef>
            </a:pPr>
            <a:r>
              <a:rPr lang="it-IT" sz="1050" dirty="0"/>
              <a:t>     </a:t>
            </a:r>
            <a:r>
              <a:rPr lang="it-IT" altLang="en-US" sz="1050" b="0" dirty="0"/>
              <a:t>(EN 15834 § 7.8: 800 cicli, -20 °C – 140 °C, 0 – 45 bar)</a:t>
            </a:r>
            <a:endParaRPr lang="it-IT" sz="1050" b="0" dirty="0">
              <a:sym typeface="Wingdings" panose="05000000000000000000" pitchFamily="2" charset="2"/>
            </a:endParaRPr>
          </a:p>
          <a:p>
            <a:pPr marL="285750" lvl="1" indent="-28575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Prove di fatica a valori estremi di pressione </a:t>
            </a:r>
          </a:p>
          <a:p>
            <a:pPr marL="92075" lvl="1">
              <a:spcBef>
                <a:spcPts val="200"/>
              </a:spcBef>
            </a:pPr>
            <a:r>
              <a:rPr lang="it-IT" sz="1400" dirty="0"/>
              <a:t>    </a:t>
            </a:r>
            <a:r>
              <a:rPr lang="it-IT" altLang="en-US" sz="1050" dirty="0"/>
              <a:t>(UL1995 articolo 62: 250 000 cicli, 0 – 45 bar)</a:t>
            </a:r>
            <a:endParaRPr lang="it-IT" sz="1050" dirty="0">
              <a:sym typeface="Wingdings" panose="05000000000000000000" pitchFamily="2" charset="2"/>
            </a:endParaRPr>
          </a:p>
          <a:p>
            <a:pPr marL="92075" lvl="1" indent="-28575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Test delle vibrazioni </a:t>
            </a:r>
            <a:r>
              <a:rPr lang="it-IT" sz="1400" b="0" dirty="0">
                <a:sym typeface="Wingdings" panose="05000000000000000000" pitchFamily="2" charset="2"/>
              </a:rPr>
              <a:t>pari a 7000 km di trasporto </a:t>
            </a:r>
            <a:br>
              <a:rPr lang="it-IT" sz="1400" b="0" dirty="0">
                <a:sym typeface="Wingdings" panose="05000000000000000000" pitchFamily="2" charset="2"/>
              </a:rPr>
            </a:br>
            <a:r>
              <a:rPr lang="it-IT" sz="1050" b="0" dirty="0">
                <a:sym typeface="Wingdings" panose="05000000000000000000" pitchFamily="2" charset="2"/>
              </a:rPr>
              <a:t>      </a:t>
            </a:r>
            <a:r>
              <a:rPr lang="it-IT" altLang="en-US" sz="1050" dirty="0"/>
              <a:t>(ASTM D4169 Mezzi pesanti livello II)</a:t>
            </a:r>
          </a:p>
          <a:p>
            <a:endParaRPr lang="it-IT" altLang="en-US" sz="1400" b="0" dirty="0">
              <a:latin typeface="Calibri" pitchFamily="34" charset="0"/>
            </a:endParaRPr>
          </a:p>
          <a:p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Resistenza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EE4422"/>
                </a:solidFill>
                <a:sym typeface="Wingdings" panose="05000000000000000000" pitchFamily="2" charset="2"/>
              </a:rPr>
              <a:t>alla sabbia pari alle batterie tradizionali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Prove alle condizioni di burrasca </a:t>
            </a:r>
            <a:br>
              <a:rPr lang="it-IT" sz="1400" dirty="0">
                <a:sym typeface="Wingdings" panose="05000000000000000000" pitchFamily="2" charset="2"/>
              </a:rPr>
            </a:br>
            <a:r>
              <a:rPr lang="it-IT" sz="1400" b="0" dirty="0">
                <a:sym typeface="Wingdings" panose="05000000000000000000" pitchFamily="2" charset="2"/>
              </a:rPr>
              <a:t>NF EN 60068-2-68</a:t>
            </a:r>
          </a:p>
          <a:p>
            <a:pPr marL="92075" lvl="1"/>
            <a:r>
              <a:rPr lang="it-IT" sz="1400" dirty="0"/>
              <a:t>    </a:t>
            </a:r>
            <a:r>
              <a:rPr lang="it-IT" altLang="en-US" sz="1050" dirty="0"/>
              <a:t>(250 kg/ora</a:t>
            </a:r>
            <a:r>
              <a:rPr lang="it-IT" sz="1050" dirty="0"/>
              <a:t> </a:t>
            </a:r>
            <a:r>
              <a:rPr lang="it-IT" altLang="en-US" sz="1050" dirty="0"/>
              <a:t>- 2,2 g/m3 a 18 m/s)</a:t>
            </a:r>
            <a:endParaRPr lang="it-IT" sz="1050" dirty="0">
              <a:sym typeface="Wingdings" panose="05000000000000000000" pitchFamily="2" charset="2"/>
            </a:endParaRPr>
          </a:p>
          <a:p>
            <a:pPr marL="266700" indent="-266700"/>
            <a:r>
              <a:rPr lang="nl-BE" sz="1400" b="0" dirty="0">
                <a:sym typeface="Wingdings" panose="05000000000000000000" pitchFamily="2" charset="2"/>
              </a:rPr>
              <a:t>  </a:t>
            </a:r>
            <a:r>
              <a:rPr lang="it-IT" sz="1400" b="0" dirty="0">
                <a:sym typeface="Wingdings" panose="05000000000000000000" pitchFamily="2" charset="2"/>
              </a:rPr>
              <a:t>leggera erosione ma assenza di danni meccanici, nessuna perdita, nessuna riduzione delle prestazioni</a:t>
            </a:r>
            <a:endParaRPr lang="it-IT" sz="1400" b="0" dirty="0"/>
          </a:p>
          <a:p>
            <a:endParaRPr lang="it-IT" sz="1400" b="0" dirty="0">
              <a:sym typeface="Wingdings" panose="05000000000000000000" pitchFamily="2" charset="2"/>
            </a:endParaRPr>
          </a:p>
        </p:txBody>
      </p:sp>
      <p:sp>
        <p:nvSpPr>
          <p:cNvPr id="3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8" name="TextBox 37">
            <a:hlinkClick r:id="rId4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9" name="TextBox 38">
            <a:hlinkClick r:id="rId5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40" name="TextBox 39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1" name="TextBox 40">
            <a:hlinkClick r:id="rId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3" name="Round Same Side Corner Rectangle 42">
            <a:hlinkClick r:id="rId5" action="ppaction://hlinksldjump"/>
          </p:cNvPr>
          <p:cNvSpPr/>
          <p:nvPr/>
        </p:nvSpPr>
        <p:spPr>
          <a:xfrm>
            <a:off x="342707" y="965740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399" y="710510"/>
            <a:ext cx="163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Qualità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934362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5" y="1731951"/>
            <a:ext cx="39140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>
              <a:latin typeface="+mn-lt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Interfaccia intuitiva e di facile utilizzo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Touchscreen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A colori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Dimensioni dello schermo: 7"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Processore principale nel pannello di controllo</a:t>
            </a:r>
          </a:p>
          <a:p>
            <a:endParaRPr lang="it-IT" sz="1600" b="0" dirty="0">
              <a:latin typeface="+mn-lt"/>
            </a:endParaRPr>
          </a:p>
          <a:p>
            <a:r>
              <a:rPr lang="it-IT" sz="1600" dirty="0">
                <a:solidFill>
                  <a:srgbClr val="EE4422"/>
                </a:solidFill>
              </a:rPr>
              <a:t>Efficacia operativa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Andamento dei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Chiaro registro allarmi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0" dirty="0">
                <a:latin typeface="+mn-lt"/>
              </a:rPr>
              <a:t>Abilitazione TIS per il monitoraggio remoto</a:t>
            </a:r>
            <a:endParaRPr lang="it-IT" sz="1400" b="0" dirty="0">
              <a:latin typeface="+mn-lt"/>
            </a:endParaRPr>
          </a:p>
        </p:txBody>
      </p:sp>
      <p:pic>
        <p:nvPicPr>
          <p:cNvPr id="32" name="Imag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47" y="3324042"/>
            <a:ext cx="1605600" cy="12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03" y="3333186"/>
            <a:ext cx="1604471" cy="124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4607" y="3125332"/>
            <a:ext cx="1147553" cy="25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Impostazioni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8922" y="3130102"/>
            <a:ext cx="1797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/>
              <a:t>Trend dati e grafici</a:t>
            </a:r>
          </a:p>
        </p:txBody>
      </p:sp>
      <p:pic>
        <p:nvPicPr>
          <p:cNvPr id="35" name="Imag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67" y="4765326"/>
            <a:ext cx="1605600" cy="124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006276" y="4563169"/>
            <a:ext cx="842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Rapporti</a:t>
            </a:r>
          </a:p>
        </p:txBody>
      </p:sp>
      <p:pic>
        <p:nvPicPr>
          <p:cNvPr id="38" name="Imag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74" y="4779150"/>
            <a:ext cx="1605600" cy="12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92410" y="4605112"/>
            <a:ext cx="633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Allarmi</a:t>
            </a:r>
          </a:p>
        </p:txBody>
      </p:sp>
      <p:grpSp>
        <p:nvGrpSpPr>
          <p:cNvPr id="31" name="Groupe 16"/>
          <p:cNvGrpSpPr>
            <a:grpSpLocks/>
          </p:cNvGrpSpPr>
          <p:nvPr/>
        </p:nvGrpSpPr>
        <p:grpSpPr bwMode="auto">
          <a:xfrm>
            <a:off x="5536254" y="1505563"/>
            <a:ext cx="2156156" cy="1605584"/>
            <a:chOff x="421594" y="1280160"/>
            <a:chExt cx="7016642" cy="5239704"/>
          </a:xfrm>
        </p:grpSpPr>
        <p:pic>
          <p:nvPicPr>
            <p:cNvPr id="36" name="Image 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" t="4495" r="3912" b="6194"/>
            <a:stretch>
              <a:fillRect/>
            </a:stretch>
          </p:blipFill>
          <p:spPr bwMode="auto">
            <a:xfrm>
              <a:off x="421594" y="1280160"/>
              <a:ext cx="7016642" cy="523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e 18"/>
            <p:cNvGrpSpPr>
              <a:grpSpLocks/>
            </p:cNvGrpSpPr>
            <p:nvPr/>
          </p:nvGrpSpPr>
          <p:grpSpPr bwMode="auto">
            <a:xfrm>
              <a:off x="4060530" y="3200400"/>
              <a:ext cx="2311200" cy="1450921"/>
              <a:chOff x="4060530" y="3200400"/>
              <a:chExt cx="2311200" cy="1450921"/>
            </a:xfrm>
          </p:grpSpPr>
          <p:sp>
            <p:nvSpPr>
              <p:cNvPr id="41" name="Rectangle 19"/>
              <p:cNvSpPr>
                <a:spLocks noChangeArrowheads="1"/>
              </p:cNvSpPr>
              <p:nvPr/>
            </p:nvSpPr>
            <p:spPr bwMode="auto">
              <a:xfrm>
                <a:off x="4060530" y="3200400"/>
                <a:ext cx="2311200" cy="1420003"/>
              </a:xfrm>
              <a:prstGeom prst="rect">
                <a:avLst/>
              </a:prstGeom>
              <a:solidFill>
                <a:srgbClr val="261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DC5034"/>
                  </a:buClr>
                  <a:buSzPct val="110000"/>
                  <a:buFont typeface="Arial" pitchFamily="34" charset="0"/>
                  <a:buChar char="•"/>
                  <a:defRPr sz="2400"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555555"/>
                  </a:buClr>
                  <a:buFont typeface="Lucida Grande" charset="0"/>
                  <a:buChar char="‑"/>
                  <a:defRPr sz="2200"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DC5034"/>
                  </a:buClr>
                  <a:buFont typeface="Wingdings" pitchFamily="2" charset="2"/>
                  <a:buChar char="§"/>
                  <a:defRPr sz="2000"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555555"/>
                  </a:buClr>
                  <a:buFont typeface="Lucida Grande" charset="0"/>
                  <a:buChar char="‑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555555"/>
                  </a:buClr>
                  <a:buFont typeface="Lucida Grande" charset="0"/>
                  <a:buChar char="»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5555"/>
                  </a:buClr>
                  <a:buFont typeface="Lucida Grande" charset="0"/>
                  <a:buChar char="»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5555"/>
                  </a:buClr>
                  <a:buFont typeface="Lucida Grande" charset="0"/>
                  <a:buChar char="»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5555"/>
                  </a:buClr>
                  <a:buFont typeface="Lucida Grande" charset="0"/>
                  <a:buChar char="»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555555"/>
                  </a:buClr>
                  <a:buFont typeface="Lucida Grande" charset="0"/>
                  <a:buChar char="»"/>
                  <a:defRPr>
                    <a:solidFill>
                      <a:srgbClr val="555555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27925" y="3223995"/>
                <a:ext cx="1841926" cy="142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3" name="Round Same Side Corner Rectangle 42">
            <a:hlinkClick r:id="rId9" action="ppaction://hlinksldjump"/>
          </p:cNvPr>
          <p:cNvSpPr/>
          <p:nvPr/>
        </p:nvSpPr>
        <p:spPr>
          <a:xfrm>
            <a:off x="2455717" y="1091358"/>
            <a:ext cx="1998206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Ulteriori informazioni...</a:t>
            </a:r>
          </a:p>
        </p:txBody>
      </p:sp>
      <p:sp>
        <p:nvSpPr>
          <p:cNvPr id="60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63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3" name="TextBox 52">
            <a:hlinkClick r:id="rId1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54" name="TextBox 53">
            <a:hlinkClick r:id="rId1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55" name="TextBox 54">
            <a:hlinkClick r:id="rId1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57" name="TextBox 56">
            <a:hlinkClick r:id="rId1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58" name="Round Same Side Corner Rectangle 57">
            <a:hlinkClick r:id="rId11" action="ppaction://hlinksldjump"/>
          </p:cNvPr>
          <p:cNvSpPr/>
          <p:nvPr/>
        </p:nvSpPr>
        <p:spPr>
          <a:xfrm>
            <a:off x="342707" y="1087176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2170" y="877366"/>
            <a:ext cx="292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INTELLIGENZA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581415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9713" y="449668"/>
            <a:ext cx="436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INTELLIGENZA...per semplificarvi la vita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3" y="1718338"/>
            <a:ext cx="8499101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50" dirty="0">
                <a:solidFill>
                  <a:srgbClr val="EE4422"/>
                </a:solidFill>
                <a:latin typeface="+mn-lt"/>
              </a:rPr>
              <a:t>Versatilità: ogni edificio ha uno scopo!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11 combinazioni per adattarsi all'efficienza </a:t>
            </a:r>
          </a:p>
          <a:p>
            <a:r>
              <a:rPr lang="it-IT" sz="1450" b="0" dirty="0">
                <a:latin typeface="+mn-lt"/>
              </a:rPr>
              <a:t>     e alle necessità acustiche del vostro edificio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Pompa doppia con due pressioni di mandata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dirty="0">
                <a:latin typeface="+mn-lt"/>
              </a:rPr>
              <a:t>Controllo intelligente della portata </a:t>
            </a:r>
            <a:br>
              <a:rPr lang="it-IT" sz="1450" dirty="0">
                <a:latin typeface="+mn-lt"/>
              </a:rPr>
            </a:br>
            <a:r>
              <a:rPr lang="it-IT" sz="1450" b="0" dirty="0">
                <a:latin typeface="+mn-lt"/>
              </a:rPr>
              <a:t>(pompa a velocità modulata)</a:t>
            </a:r>
            <a:endParaRPr lang="it-IT" sz="1450" b="0" dirty="0">
              <a:solidFill>
                <a:srgbClr val="008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dirty="0">
                <a:latin typeface="+mn-lt"/>
              </a:rPr>
              <a:t>R</a:t>
            </a:r>
            <a:r>
              <a:rPr lang="it-IT" sz="1450" b="0" dirty="0">
                <a:latin typeface="+mn-lt"/>
              </a:rPr>
              <a:t>ecupero </a:t>
            </a:r>
            <a:r>
              <a:rPr lang="it-IT" sz="1450" dirty="0">
                <a:latin typeface="+mn-lt"/>
              </a:rPr>
              <a:t>P</a:t>
            </a:r>
            <a:r>
              <a:rPr lang="it-IT" sz="1450" b="0" dirty="0">
                <a:latin typeface="+mn-lt"/>
              </a:rPr>
              <a:t>arziale del </a:t>
            </a:r>
            <a:r>
              <a:rPr lang="it-IT" sz="1450" dirty="0">
                <a:latin typeface="+mn-lt"/>
              </a:rPr>
              <a:t>C</a:t>
            </a:r>
            <a:r>
              <a:rPr lang="it-IT" sz="1450" b="0" dirty="0">
                <a:latin typeface="+mn-lt"/>
              </a:rPr>
              <a:t>alore</a:t>
            </a:r>
            <a:endParaRPr lang="it-IT" sz="1450" b="0" dirty="0">
              <a:solidFill>
                <a:srgbClr val="00800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dirty="0">
                <a:latin typeface="+mn-lt"/>
              </a:rPr>
              <a:t>R</a:t>
            </a:r>
            <a:r>
              <a:rPr lang="it-IT" sz="1450" b="0" dirty="0">
                <a:latin typeface="+mn-lt"/>
              </a:rPr>
              <a:t>ecupero </a:t>
            </a:r>
            <a:r>
              <a:rPr lang="it-IT" sz="1450" dirty="0">
                <a:latin typeface="+mn-lt"/>
              </a:rPr>
              <a:t>T</a:t>
            </a:r>
            <a:r>
              <a:rPr lang="it-IT" sz="1450" b="0" dirty="0">
                <a:latin typeface="+mn-lt"/>
              </a:rPr>
              <a:t>otale del </a:t>
            </a:r>
            <a:r>
              <a:rPr lang="it-IT" sz="1450" dirty="0">
                <a:latin typeface="+mn-lt"/>
              </a:rPr>
              <a:t>C</a:t>
            </a:r>
            <a:r>
              <a:rPr lang="it-IT" sz="1450" b="0" dirty="0">
                <a:latin typeface="+mn-lt"/>
              </a:rPr>
              <a:t>alore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dirty="0">
                <a:latin typeface="+mn-lt"/>
              </a:rPr>
              <a:t>Free Cooling parziale e totale</a:t>
            </a:r>
            <a:endParaRPr lang="it-IT" sz="1450" strike="sngStrike" dirty="0">
              <a:latin typeface="+mn-lt"/>
            </a:endParaRPr>
          </a:p>
          <a:p>
            <a:endParaRPr lang="it-IT" sz="1450" b="0" dirty="0">
              <a:latin typeface="+mn-lt"/>
            </a:endParaRPr>
          </a:p>
          <a:p>
            <a:r>
              <a:rPr lang="it-IT" sz="1450" dirty="0">
                <a:solidFill>
                  <a:srgbClr val="EE4422"/>
                </a:solidFill>
                <a:latin typeface="+mn-lt"/>
              </a:rPr>
              <a:t>Connessione costante: se lo si desidera è possibile monitorare </a:t>
            </a:r>
            <a:br>
              <a:rPr lang="it-IT" sz="1450" dirty="0">
                <a:solidFill>
                  <a:srgbClr val="EE4422"/>
                </a:solidFill>
                <a:latin typeface="+mn-lt"/>
              </a:rPr>
            </a:br>
            <a:r>
              <a:rPr lang="it-IT" sz="1450" dirty="0">
                <a:solidFill>
                  <a:srgbClr val="EE4422"/>
                </a:solidFill>
                <a:latin typeface="+mn-lt"/>
              </a:rPr>
              <a:t>una parte del sistema in ogni momento!!</a:t>
            </a:r>
          </a:p>
          <a:p>
            <a:r>
              <a:rPr lang="it-IT" sz="1450" dirty="0">
                <a:latin typeface="+mn-lt"/>
              </a:rPr>
              <a:t>Interfaccia Smart Com: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Modbus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BACnet</a:t>
            </a:r>
            <a:r>
              <a:rPr lang="it-IT" altLang="en-US" sz="1450" b="0" dirty="0">
                <a:latin typeface="Calibri" pitchFamily="34" charset="0"/>
              </a:rPr>
              <a:t>®</a:t>
            </a:r>
            <a:endParaRPr lang="it-IT" sz="145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Lon</a:t>
            </a:r>
            <a:r>
              <a:rPr lang="it-IT" altLang="en-US" sz="1450" b="0" dirty="0">
                <a:latin typeface="Calibri" pitchFamily="34" charset="0"/>
              </a:rPr>
              <a:t>™</a:t>
            </a:r>
            <a:endParaRPr lang="it-IT" sz="145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50" b="0" dirty="0">
                <a:latin typeface="+mn-lt"/>
              </a:rPr>
              <a:t>E Trane BMS! </a:t>
            </a:r>
          </a:p>
        </p:txBody>
      </p: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39" y="4232603"/>
            <a:ext cx="2214121" cy="17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 descr="C:\Users\frbog\AppData\Local\Microsoft\Windows\Temporary Internet Files\Content.Outlook\AXPUE4H5\5734244201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8" y="1930715"/>
            <a:ext cx="25638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4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7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hlinkClick r:id="rId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50" name="Round Same Side Corner Rectangle 49">
            <a:hlinkClick r:id="rId6" action="ppaction://hlinksldjump"/>
          </p:cNvPr>
          <p:cNvSpPr/>
          <p:nvPr/>
        </p:nvSpPr>
        <p:spPr>
          <a:xfrm>
            <a:off x="342707" y="1087176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  <p:sp>
        <p:nvSpPr>
          <p:cNvPr id="51" name="Round Same Side Corner Rectangle 50">
            <a:hlinkClick r:id="rId10" action="ppaction://hlinksldjump"/>
          </p:cNvPr>
          <p:cNvSpPr/>
          <p:nvPr/>
        </p:nvSpPr>
        <p:spPr>
          <a:xfrm>
            <a:off x="2455717" y="1091358"/>
            <a:ext cx="1998206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Ulteriori informazioni...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465703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9663" y="487731"/>
            <a:ext cx="455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INTELLIGENZA...per semplificarvi la vita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4" y="1718338"/>
            <a:ext cx="60741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4422"/>
                </a:solidFill>
                <a:latin typeface="+mn-lt"/>
              </a:rPr>
              <a:t>Pannello di controllo OPTIPLANT</a:t>
            </a:r>
          </a:p>
          <a:p>
            <a:r>
              <a:rPr lang="it-IT" sz="1400" dirty="0"/>
              <a:t>Controlli e sequenza dell'impianto di refrigerazione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Programma e strategia di controlli pre-installati e pre-configurati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Mettere in sequenza 2 refrigeratori raffreddati ad aria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Inviare il segnale per abilitare/disabilitare i refrigeratori e le pompe di sistema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Display touchscreen e interfaccia utente intuitiva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Rotazione dei refrigeratori sulla base di Lead/Lag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Soft Start e limitazione assorbimento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Opzione di misurazione per tenere sotto controllo il consumo energetico di ciascun refrigeratore e indicare l'efficienza dell'impianto di refrigerazione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b="0" dirty="0">
              <a:latin typeface="+mn-lt"/>
            </a:endParaRPr>
          </a:p>
          <a:p>
            <a:r>
              <a:rPr lang="it-IT" sz="1400" dirty="0">
                <a:latin typeface="+mn-lt"/>
              </a:rPr>
              <a:t>Andamenti e notifiche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Notifiche allarmi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Storico andamenti a 7 giorni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Monitoraggio e controllo acqua refrigerata e temperatura esterna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latin typeface="+mn-lt"/>
              </a:rPr>
              <a:t>Consumo elettrico rispetto al carico di raffreddamento (opzione)</a:t>
            </a:r>
          </a:p>
        </p:txBody>
      </p:sp>
      <p:sp>
        <p:nvSpPr>
          <p:cNvPr id="27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4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45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1718338"/>
            <a:ext cx="161607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5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8086" y="4338732"/>
            <a:ext cx="2400173" cy="14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00" y="2221200"/>
            <a:ext cx="630047" cy="3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9" name="TextBox 38">
            <a:hlinkClick r:id="rId8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42" name="Round Same Side Corner Rectangle 41">
            <a:hlinkClick r:id="rId7" action="ppaction://hlinksldjump"/>
          </p:cNvPr>
          <p:cNvSpPr/>
          <p:nvPr/>
        </p:nvSpPr>
        <p:spPr>
          <a:xfrm>
            <a:off x="342707" y="1087176"/>
            <a:ext cx="1905472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Torna alla panoramica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052019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1970" y="1043735"/>
            <a:ext cx="534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Offerta completa di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707" y="2144782"/>
            <a:ext cx="84597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DC5034"/>
                </a:solidFill>
                <a:sym typeface="Wingdings" panose="05000000000000000000" pitchFamily="2" charset="2"/>
              </a:rPr>
              <a:t>Gli esperti Trane</a:t>
            </a:r>
            <a:r>
              <a:rPr lang="it-IT" sz="1500" dirty="0"/>
              <a:t> </a:t>
            </a:r>
            <a:r>
              <a:rPr lang="it-IT" sz="1500" b="0" dirty="0">
                <a:sym typeface="Wingdings" panose="05000000000000000000" pitchFamily="2" charset="2"/>
              </a:rPr>
              <a:t>sono al vostro servizio: forniamo un'ampia gamma di soluzioni di assistenza per</a:t>
            </a:r>
          </a:p>
          <a:p>
            <a:r>
              <a:rPr lang="it-IT" sz="1500" b="0" dirty="0">
                <a:sym typeface="Wingdings" panose="05000000000000000000" pitchFamily="2" charset="2"/>
              </a:rPr>
              <a:t>garantirvi un impianto HVAC con le prestazioni più affidabili e dal miglior rapporto qualità/prezzo...</a:t>
            </a:r>
          </a:p>
          <a:p>
            <a:endParaRPr lang="it-IT" sz="1500" b="0" dirty="0">
              <a:sym typeface="Wingdings" panose="05000000000000000000" pitchFamily="2" charset="2"/>
            </a:endParaRPr>
          </a:p>
          <a:p>
            <a:r>
              <a:rPr lang="en-US" sz="1500" b="0" dirty="0">
                <a:sym typeface="Wingdings" panose="05000000000000000000" pitchFamily="2" charset="2"/>
              </a:rPr>
              <a:t>	</a:t>
            </a:r>
            <a:r>
              <a:rPr lang="it-IT" sz="1500" b="0" dirty="0">
                <a:sym typeface="Wingdings" panose="05000000000000000000" pitchFamily="2" charset="2"/>
              </a:rPr>
              <a:t>… </a:t>
            </a:r>
            <a:r>
              <a:rPr lang="it-IT" sz="1500" dirty="0">
                <a:solidFill>
                  <a:srgbClr val="DC5034"/>
                </a:solidFill>
                <a:sym typeface="Wingdings" panose="05000000000000000000" pitchFamily="2" charset="2"/>
              </a:rPr>
              <a:t>dal primo giorno e per tutto il ciclo di vita dell'apparecchiatura</a:t>
            </a:r>
            <a:endParaRPr lang="it-IT" sz="1500" dirty="0"/>
          </a:p>
          <a:p>
            <a:endParaRPr lang="it-IT" sz="15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07" y="1712723"/>
            <a:ext cx="66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Trane non si ferma qui... siete in buone mani</a:t>
            </a:r>
          </a:p>
          <a:p>
            <a:endParaRPr lang="it-IT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705" y="3529777"/>
            <a:ext cx="41761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Elite Start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Contratti Trane Select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Parti di ricambio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Servizi di controllo Trane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ym typeface="Wingdings" panose="05000000000000000000" pitchFamily="2" charset="2"/>
              </a:rPr>
              <a:t>Servizi di noleggio Trane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0" dirty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400" b="0" dirty="0">
              <a:sym typeface="Wingdings" panose="05000000000000000000" pitchFamily="2" charset="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3753" y="3324226"/>
            <a:ext cx="1715880" cy="2442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00" y="3902260"/>
            <a:ext cx="1219197" cy="128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ound Same Side Corner Rectangle 43">
            <a:hlinkClick r:id="rId5" action="ppaction://hlinksldjump"/>
          </p:cNvPr>
          <p:cNvSpPr/>
          <p:nvPr/>
        </p:nvSpPr>
        <p:spPr>
          <a:xfrm>
            <a:off x="396327" y="1245972"/>
            <a:ext cx="19704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Ulteriori informazioni...</a:t>
            </a:r>
          </a:p>
        </p:txBody>
      </p:sp>
      <p:sp>
        <p:nvSpPr>
          <p:cNvPr id="46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9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612553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707" y="2152429"/>
            <a:ext cx="7964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>
                <a:sym typeface="Wingdings" panose="05000000000000000000" pitchFamily="2" charset="2"/>
              </a:rPr>
              <a:t>Gli esperti di </a:t>
            </a:r>
            <a:r>
              <a:rPr lang="it-IT" sz="1600" dirty="0">
                <a:solidFill>
                  <a:srgbClr val="DC5034"/>
                </a:solidFill>
                <a:sym typeface="Wingdings" panose="05000000000000000000" pitchFamily="2" charset="2"/>
              </a:rPr>
              <a:t>Trane Control </a:t>
            </a:r>
            <a:r>
              <a:rPr lang="it-IT" sz="1600" b="0" dirty="0">
                <a:sym typeface="Wingdings" panose="05000000000000000000" pitchFamily="2" charset="2"/>
              </a:rPr>
              <a:t>offrono una linea completa di soluzioni che spazia dai sensori ai dispositivi di controllo 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en-US" sz="1600" b="0" dirty="0">
                <a:sym typeface="Wingdings" panose="05000000000000000000" pitchFamily="2" charset="2"/>
              </a:rPr>
              <a:t>		</a:t>
            </a:r>
            <a:r>
              <a:rPr lang="it-IT" sz="1600" b="0" dirty="0">
                <a:sym typeface="Wingdings" panose="05000000000000000000" pitchFamily="2" charset="2"/>
              </a:rPr>
              <a:t>… </a:t>
            </a:r>
            <a:r>
              <a:rPr lang="it-IT" sz="1600" dirty="0">
                <a:solidFill>
                  <a:srgbClr val="DC5034"/>
                </a:solidFill>
                <a:sym typeface="Wingdings" panose="05000000000000000000" pitchFamily="2" charset="2"/>
              </a:rPr>
              <a:t>fino a sistemi di gestione centralizzata leader</a:t>
            </a:r>
            <a:r>
              <a:rPr lang="it-IT" sz="1600" b="0" dirty="0">
                <a:sym typeface="Wingdings" panose="05000000000000000000" pitchFamily="2" charset="2"/>
              </a:rPr>
              <a:t> del settore</a:t>
            </a:r>
            <a:endParaRPr lang="it-IT" sz="1600" b="0" dirty="0"/>
          </a:p>
          <a:p>
            <a:endParaRPr lang="it-IT" sz="16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07" y="1712723"/>
            <a:ext cx="66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+mn-lt"/>
              </a:rPr>
              <a:t>Trane non si ferma qui... siete in buone mani</a:t>
            </a:r>
          </a:p>
          <a:p>
            <a:endParaRPr lang="it-IT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9425" y="3379498"/>
            <a:ext cx="4176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dirty="0">
                <a:sym typeface="Wingdings" panose="05000000000000000000" pitchFamily="2" charset="2"/>
              </a:rPr>
              <a:t>Trane offre supporto selezionando il design e applicando le migliori soluzioni di controllo per le esigenze di qualsiasi tipologia di fabbricato.</a:t>
            </a:r>
          </a:p>
          <a:p>
            <a:endParaRPr lang="it-IT" sz="1600" b="0" dirty="0">
              <a:sym typeface="Wingdings" panose="05000000000000000000" pitchFamily="2" charset="2"/>
            </a:endParaRPr>
          </a:p>
          <a:p>
            <a:r>
              <a:rPr lang="it-IT" sz="1600" b="0" dirty="0">
                <a:sym typeface="Wingdings" panose="05000000000000000000" pitchFamily="2" charset="2"/>
              </a:rPr>
              <a:t>Le soluzioni Building Management Systems di Trane offrono piena flessibilità e integrano le tecnologie informatiche più all'avanguardia, quali la connessione in rete tramite IP e il supporto dei servizi web.</a:t>
            </a:r>
            <a:endParaRPr lang="it-IT" sz="1600" b="0" dirty="0"/>
          </a:p>
          <a:p>
            <a:endParaRPr lang="it-IT" sz="1600" b="0" dirty="0">
              <a:sym typeface="Wingdings" panose="05000000000000000000" pitchFamily="2" charset="2"/>
            </a:endParaRPr>
          </a:p>
        </p:txBody>
      </p:sp>
      <p:sp>
        <p:nvSpPr>
          <p:cNvPr id="25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557" y="3361401"/>
            <a:ext cx="4686300" cy="22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6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1969" y="1029766"/>
            <a:ext cx="472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Offerta completa di Trane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27109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7924"/>
            <a:ext cx="8226000" cy="4536000"/>
          </a:xfrm>
        </p:spPr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5" y="1326379"/>
            <a:ext cx="8908789" cy="4825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47924" y="1342906"/>
            <a:ext cx="917717" cy="842259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0136" y="1854789"/>
              <a:ext cx="1166520" cy="9858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efficienza standard "SE"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19773" y="1342905"/>
            <a:ext cx="917719" cy="842260"/>
            <a:chOff x="813887" y="1676322"/>
            <a:chExt cx="1407399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6" name="Rectangle 35">
              <a:hlinkClick r:id="rId4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4" action="ppaction://hlinksldjump"/>
            </p:cNvPr>
            <p:cNvSpPr txBox="1"/>
            <p:nvPr/>
          </p:nvSpPr>
          <p:spPr>
            <a:xfrm>
              <a:off x="813887" y="1908080"/>
              <a:ext cx="1389005" cy="7782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alta efficienza "HE"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41903" y="1355166"/>
            <a:ext cx="981320" cy="817084"/>
            <a:chOff x="813887" y="1676322"/>
            <a:chExt cx="1504937" cy="1283362"/>
          </a:xfrm>
          <a:solidFill>
            <a:srgbClr val="F0694D"/>
          </a:solidFill>
        </p:grpSpPr>
        <p:sp>
          <p:nvSpPr>
            <p:cNvPr id="39" name="Rectangle 38">
              <a:hlinkClick r:id="rId5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5" action="ppaction://hlinksldjump"/>
            </p:cNvPr>
            <p:cNvSpPr txBox="1"/>
            <p:nvPr/>
          </p:nvSpPr>
          <p:spPr>
            <a:xfrm>
              <a:off x="813887" y="1789082"/>
              <a:ext cx="1504937" cy="101619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alta 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stagionale "HSE"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49645" y="1342905"/>
            <a:ext cx="1033230" cy="842261"/>
            <a:chOff x="742508" y="1676322"/>
            <a:chExt cx="1584545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" name="Rectangle 41">
              <a:hlinkClick r:id="rId6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6" action="ppaction://hlinksldjump"/>
            </p:cNvPr>
            <p:cNvSpPr txBox="1"/>
            <p:nvPr/>
          </p:nvSpPr>
          <p:spPr>
            <a:xfrm>
              <a:off x="742508" y="1870677"/>
              <a:ext cx="1584545" cy="7782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eXtra "XE"</a:t>
              </a:r>
            </a:p>
          </p:txBody>
        </p:sp>
      </p:grpSp>
      <p:pic>
        <p:nvPicPr>
          <p:cNvPr id="30" name="Imag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87162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ZoneTexte 22"/>
          <p:cNvSpPr txBox="1"/>
          <p:nvPr/>
        </p:nvSpPr>
        <p:spPr bwMode="auto">
          <a:xfrm>
            <a:off x="413369" y="2607163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400 kW</a:t>
            </a:r>
          </a:p>
        </p:txBody>
      </p:sp>
      <p:sp>
        <p:nvSpPr>
          <p:cNvPr id="57" name="ZoneTexte 39"/>
          <p:cNvSpPr txBox="1"/>
          <p:nvPr/>
        </p:nvSpPr>
        <p:spPr bwMode="auto">
          <a:xfrm>
            <a:off x="413369" y="2324814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300 kW</a:t>
            </a:r>
          </a:p>
        </p:txBody>
      </p:sp>
      <p:sp>
        <p:nvSpPr>
          <p:cNvPr id="58" name="ZoneTexte 40"/>
          <p:cNvSpPr txBox="1"/>
          <p:nvPr/>
        </p:nvSpPr>
        <p:spPr bwMode="auto">
          <a:xfrm>
            <a:off x="404225" y="2889512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500 kW</a:t>
            </a:r>
          </a:p>
        </p:txBody>
      </p:sp>
      <p:sp>
        <p:nvSpPr>
          <p:cNvPr id="59" name="ZoneTexte 41"/>
          <p:cNvSpPr txBox="1"/>
          <p:nvPr/>
        </p:nvSpPr>
        <p:spPr bwMode="auto">
          <a:xfrm>
            <a:off x="407965" y="3171861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600 kW</a:t>
            </a:r>
          </a:p>
        </p:txBody>
      </p:sp>
      <p:sp>
        <p:nvSpPr>
          <p:cNvPr id="60" name="ZoneTexte 42"/>
          <p:cNvSpPr txBox="1"/>
          <p:nvPr/>
        </p:nvSpPr>
        <p:spPr bwMode="auto">
          <a:xfrm>
            <a:off x="413369" y="3454210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700 kW</a:t>
            </a:r>
          </a:p>
        </p:txBody>
      </p:sp>
      <p:sp>
        <p:nvSpPr>
          <p:cNvPr id="61" name="ZoneTexte 43"/>
          <p:cNvSpPr txBox="1"/>
          <p:nvPr/>
        </p:nvSpPr>
        <p:spPr bwMode="auto">
          <a:xfrm>
            <a:off x="396361" y="3736559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800 kW</a:t>
            </a:r>
          </a:p>
        </p:txBody>
      </p:sp>
      <p:sp>
        <p:nvSpPr>
          <p:cNvPr id="62" name="ZoneTexte 44"/>
          <p:cNvSpPr txBox="1"/>
          <p:nvPr/>
        </p:nvSpPr>
        <p:spPr bwMode="auto">
          <a:xfrm>
            <a:off x="396361" y="4018908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900 kW</a:t>
            </a:r>
          </a:p>
        </p:txBody>
      </p:sp>
      <p:sp>
        <p:nvSpPr>
          <p:cNvPr id="63" name="ZoneTexte 45"/>
          <p:cNvSpPr txBox="1"/>
          <p:nvPr/>
        </p:nvSpPr>
        <p:spPr bwMode="auto">
          <a:xfrm>
            <a:off x="385475" y="4301257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1.000 kW</a:t>
            </a:r>
          </a:p>
        </p:txBody>
      </p:sp>
      <p:sp>
        <p:nvSpPr>
          <p:cNvPr id="64" name="ZoneTexte 46"/>
          <p:cNvSpPr txBox="1"/>
          <p:nvPr/>
        </p:nvSpPr>
        <p:spPr bwMode="auto">
          <a:xfrm>
            <a:off x="385475" y="4583606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1.200 kW</a:t>
            </a:r>
          </a:p>
        </p:txBody>
      </p:sp>
      <p:sp>
        <p:nvSpPr>
          <p:cNvPr id="65" name="ZoneTexte 47"/>
          <p:cNvSpPr txBox="1"/>
          <p:nvPr/>
        </p:nvSpPr>
        <p:spPr bwMode="auto">
          <a:xfrm>
            <a:off x="385475" y="4865958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1.400 kW</a:t>
            </a:r>
          </a:p>
        </p:txBody>
      </p:sp>
      <p:sp>
        <p:nvSpPr>
          <p:cNvPr id="122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5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hlinkClick r:id="rId8" action="ppaction://hlinksldjump"/>
          </p:cNvPr>
          <p:cNvSpPr txBox="1"/>
          <p:nvPr/>
        </p:nvSpPr>
        <p:spPr>
          <a:xfrm>
            <a:off x="5576912" y="6279000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0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0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10" name="Rectangle 38">
            <a:hlinkClick r:id="rId4" action="ppaction://hlinksldjump"/>
          </p:cNvPr>
          <p:cNvSpPr/>
          <p:nvPr/>
        </p:nvSpPr>
        <p:spPr bwMode="auto">
          <a:xfrm>
            <a:off x="7590502" y="1353506"/>
            <a:ext cx="917719" cy="824416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>
            <a:hlinkClick r:id="rId4" action="ppaction://hlinksldjump"/>
          </p:cNvPr>
          <p:cNvSpPr txBox="1"/>
          <p:nvPr/>
        </p:nvSpPr>
        <p:spPr>
          <a:xfrm>
            <a:off x="7509068" y="1421556"/>
            <a:ext cx="10805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Versione alta efficienza stagionale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corta "HSS"</a:t>
            </a:r>
          </a:p>
        </p:txBody>
      </p:sp>
      <p:pic>
        <p:nvPicPr>
          <p:cNvPr id="143" name="Imag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450" y="2054784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Image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85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568" y="2063246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7" y="2065369"/>
            <a:ext cx="259544" cy="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0" y="2081863"/>
            <a:ext cx="264626" cy="2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68" y="2103617"/>
            <a:ext cx="255523" cy="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ZoneTexte 27"/>
          <p:cNvSpPr txBox="1"/>
          <p:nvPr/>
        </p:nvSpPr>
        <p:spPr bwMode="auto">
          <a:xfrm>
            <a:off x="2206680" y="5953077"/>
            <a:ext cx="18213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Azionamento Adaptive Frequency™ </a:t>
            </a:r>
            <a:r>
              <a:rPr lang="it-IT" i="1" dirty="0">
                <a:latin typeface="Calibri" panose="020F0502020204030204" pitchFamily="34" charset="0"/>
              </a:rPr>
              <a:t>by Trane</a:t>
            </a:r>
          </a:p>
        </p:txBody>
      </p:sp>
      <p:grpSp>
        <p:nvGrpSpPr>
          <p:cNvPr id="255" name="Groupe 17"/>
          <p:cNvGrpSpPr>
            <a:grpSpLocks/>
          </p:cNvGrpSpPr>
          <p:nvPr/>
        </p:nvGrpSpPr>
        <p:grpSpPr bwMode="auto">
          <a:xfrm>
            <a:off x="2006715" y="5949280"/>
            <a:ext cx="224153" cy="224633"/>
            <a:chOff x="6169076" y="669131"/>
            <a:chExt cx="1015200" cy="1018972"/>
          </a:xfrm>
        </p:grpSpPr>
        <p:sp>
          <p:nvSpPr>
            <p:cNvPr id="256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5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9" y="5952503"/>
            <a:ext cx="199054" cy="1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ZoneTexte 27"/>
          <p:cNvSpPr txBox="1"/>
          <p:nvPr/>
        </p:nvSpPr>
        <p:spPr bwMode="auto">
          <a:xfrm>
            <a:off x="5565265" y="5937923"/>
            <a:ext cx="18870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Motori del ventilatore a commutazione elettronica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91" name="ZoneTexte 47"/>
          <p:cNvSpPr txBox="1"/>
          <p:nvPr/>
        </p:nvSpPr>
        <p:spPr bwMode="auto">
          <a:xfrm>
            <a:off x="385474" y="513374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1.600 kW</a:t>
            </a:r>
          </a:p>
        </p:txBody>
      </p:sp>
      <p:sp>
        <p:nvSpPr>
          <p:cNvPr id="92" name="ZoneTexte 47"/>
          <p:cNvSpPr txBox="1"/>
          <p:nvPr/>
        </p:nvSpPr>
        <p:spPr bwMode="auto">
          <a:xfrm>
            <a:off x="400701" y="538910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1.800 kW</a:t>
            </a:r>
          </a:p>
        </p:txBody>
      </p:sp>
      <p:sp>
        <p:nvSpPr>
          <p:cNvPr id="93" name="ZoneTexte 47"/>
          <p:cNvSpPr txBox="1"/>
          <p:nvPr/>
        </p:nvSpPr>
        <p:spPr bwMode="auto">
          <a:xfrm>
            <a:off x="385473" y="5688131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1.900 kW</a:t>
            </a:r>
          </a:p>
        </p:txBody>
      </p:sp>
      <p:cxnSp>
        <p:nvCxnSpPr>
          <p:cNvPr id="220" name="Connecteur droit 14"/>
          <p:cNvCxnSpPr/>
          <p:nvPr/>
        </p:nvCxnSpPr>
        <p:spPr bwMode="auto">
          <a:xfrm>
            <a:off x="1464177" y="2451941"/>
            <a:ext cx="0" cy="3379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Connecteur droit 21"/>
          <p:cNvCxnSpPr/>
          <p:nvPr/>
        </p:nvCxnSpPr>
        <p:spPr bwMode="auto">
          <a:xfrm>
            <a:off x="1110449" y="24469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Connecteur droit 29"/>
          <p:cNvCxnSpPr/>
          <p:nvPr/>
        </p:nvCxnSpPr>
        <p:spPr bwMode="auto">
          <a:xfrm>
            <a:off x="1110449" y="273031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Connecteur droit 29"/>
          <p:cNvCxnSpPr/>
          <p:nvPr/>
        </p:nvCxnSpPr>
        <p:spPr bwMode="auto">
          <a:xfrm>
            <a:off x="1110449" y="301364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Connecteur droit 29"/>
          <p:cNvCxnSpPr/>
          <p:nvPr/>
        </p:nvCxnSpPr>
        <p:spPr bwMode="auto">
          <a:xfrm>
            <a:off x="1110449" y="3296968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necteur droit 29"/>
          <p:cNvCxnSpPr/>
          <p:nvPr/>
        </p:nvCxnSpPr>
        <p:spPr bwMode="auto">
          <a:xfrm>
            <a:off x="1110449" y="3580294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Connecteur droit 29"/>
          <p:cNvCxnSpPr/>
          <p:nvPr/>
        </p:nvCxnSpPr>
        <p:spPr bwMode="auto">
          <a:xfrm>
            <a:off x="1110449" y="386362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9"/>
          <p:cNvCxnSpPr/>
          <p:nvPr/>
        </p:nvCxnSpPr>
        <p:spPr bwMode="auto">
          <a:xfrm>
            <a:off x="1110449" y="414694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Connecteur droit 29"/>
          <p:cNvCxnSpPr/>
          <p:nvPr/>
        </p:nvCxnSpPr>
        <p:spPr bwMode="auto">
          <a:xfrm>
            <a:off x="1110449" y="443027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9"/>
          <p:cNvCxnSpPr/>
          <p:nvPr/>
        </p:nvCxnSpPr>
        <p:spPr bwMode="auto">
          <a:xfrm>
            <a:off x="1110449" y="473414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29"/>
          <p:cNvCxnSpPr/>
          <p:nvPr/>
        </p:nvCxnSpPr>
        <p:spPr bwMode="auto">
          <a:xfrm>
            <a:off x="1110449" y="4996927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3" y="24021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6" name="Connecteur droit 29"/>
          <p:cNvCxnSpPr/>
          <p:nvPr/>
        </p:nvCxnSpPr>
        <p:spPr bwMode="auto">
          <a:xfrm>
            <a:off x="1130247" y="526473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Connecteur droit 29"/>
          <p:cNvCxnSpPr/>
          <p:nvPr/>
        </p:nvCxnSpPr>
        <p:spPr bwMode="auto">
          <a:xfrm>
            <a:off x="1130247" y="5548061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29"/>
          <p:cNvCxnSpPr/>
          <p:nvPr/>
        </p:nvCxnSpPr>
        <p:spPr bwMode="auto">
          <a:xfrm>
            <a:off x="1130247" y="58313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9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25998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296252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2939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5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3839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2802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564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3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4177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5" y="44191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6" y="46277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48241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51841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8" y="49877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39526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6" y="30771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1425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1875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Image 1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3" y="46727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Box 108">
            <a:hlinkClick r:id="rId2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12" name="TextBox 111">
            <a:hlinkClick r:id="rId2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13" name="TextBox 112">
            <a:hlinkClick r:id="rId2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14" name="TextBox 113">
            <a:hlinkClick r:id="rId2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115" name="TextBox 114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78336" y="767186"/>
            <a:ext cx="345246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La gamma Sintesis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7184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7924"/>
            <a:ext cx="8226000" cy="4536000"/>
          </a:xfrm>
        </p:spPr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5" y="1326379"/>
            <a:ext cx="8908789" cy="4825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22"/>
          <p:cNvSpPr txBox="1"/>
          <p:nvPr/>
        </p:nvSpPr>
        <p:spPr bwMode="auto">
          <a:xfrm>
            <a:off x="413369" y="2607163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400 kW</a:t>
            </a:r>
          </a:p>
        </p:txBody>
      </p:sp>
      <p:sp>
        <p:nvSpPr>
          <p:cNvPr id="57" name="ZoneTexte 39"/>
          <p:cNvSpPr txBox="1"/>
          <p:nvPr/>
        </p:nvSpPr>
        <p:spPr bwMode="auto">
          <a:xfrm>
            <a:off x="413369" y="2324814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300 kW</a:t>
            </a:r>
          </a:p>
        </p:txBody>
      </p:sp>
      <p:sp>
        <p:nvSpPr>
          <p:cNvPr id="58" name="ZoneTexte 40"/>
          <p:cNvSpPr txBox="1"/>
          <p:nvPr/>
        </p:nvSpPr>
        <p:spPr bwMode="auto">
          <a:xfrm>
            <a:off x="404225" y="2889512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500 kW</a:t>
            </a:r>
          </a:p>
        </p:txBody>
      </p:sp>
      <p:sp>
        <p:nvSpPr>
          <p:cNvPr id="59" name="ZoneTexte 41"/>
          <p:cNvSpPr txBox="1"/>
          <p:nvPr/>
        </p:nvSpPr>
        <p:spPr bwMode="auto">
          <a:xfrm>
            <a:off x="407965" y="3171861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600 kW</a:t>
            </a:r>
          </a:p>
        </p:txBody>
      </p:sp>
      <p:sp>
        <p:nvSpPr>
          <p:cNvPr id="60" name="ZoneTexte 42"/>
          <p:cNvSpPr txBox="1"/>
          <p:nvPr/>
        </p:nvSpPr>
        <p:spPr bwMode="auto">
          <a:xfrm>
            <a:off x="413369" y="3454210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700 kW</a:t>
            </a:r>
          </a:p>
        </p:txBody>
      </p:sp>
      <p:sp>
        <p:nvSpPr>
          <p:cNvPr id="61" name="ZoneTexte 43"/>
          <p:cNvSpPr txBox="1"/>
          <p:nvPr/>
        </p:nvSpPr>
        <p:spPr bwMode="auto">
          <a:xfrm>
            <a:off x="396361" y="3736559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800 kW</a:t>
            </a:r>
          </a:p>
        </p:txBody>
      </p:sp>
      <p:sp>
        <p:nvSpPr>
          <p:cNvPr id="62" name="ZoneTexte 44"/>
          <p:cNvSpPr txBox="1"/>
          <p:nvPr/>
        </p:nvSpPr>
        <p:spPr bwMode="auto">
          <a:xfrm>
            <a:off x="396361" y="4018908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900 kW</a:t>
            </a:r>
          </a:p>
        </p:txBody>
      </p:sp>
      <p:sp>
        <p:nvSpPr>
          <p:cNvPr id="63" name="ZoneTexte 45"/>
          <p:cNvSpPr txBox="1"/>
          <p:nvPr/>
        </p:nvSpPr>
        <p:spPr bwMode="auto">
          <a:xfrm>
            <a:off x="385475" y="4301257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1.000 kW</a:t>
            </a:r>
          </a:p>
        </p:txBody>
      </p:sp>
      <p:sp>
        <p:nvSpPr>
          <p:cNvPr id="64" name="ZoneTexte 46"/>
          <p:cNvSpPr txBox="1"/>
          <p:nvPr/>
        </p:nvSpPr>
        <p:spPr bwMode="auto">
          <a:xfrm>
            <a:off x="385475" y="4583606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1.200 kW</a:t>
            </a:r>
          </a:p>
        </p:txBody>
      </p:sp>
      <p:sp>
        <p:nvSpPr>
          <p:cNvPr id="65" name="ZoneTexte 47"/>
          <p:cNvSpPr txBox="1"/>
          <p:nvPr/>
        </p:nvSpPr>
        <p:spPr bwMode="auto">
          <a:xfrm>
            <a:off x="385475" y="4865958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1.400 kW</a:t>
            </a:r>
          </a:p>
        </p:txBody>
      </p:sp>
      <p:sp>
        <p:nvSpPr>
          <p:cNvPr id="122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5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hlinkClick r:id="rId4" action="ppaction://hlinksldjump"/>
          </p:cNvPr>
          <p:cNvSpPr txBox="1"/>
          <p:nvPr/>
        </p:nvSpPr>
        <p:spPr>
          <a:xfrm>
            <a:off x="5576912" y="6279000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0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0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10" name="Rectangle 38">
            <a:hlinkClick r:id="rId5" action="ppaction://hlinksldjump"/>
          </p:cNvPr>
          <p:cNvSpPr/>
          <p:nvPr/>
        </p:nvSpPr>
        <p:spPr bwMode="auto">
          <a:xfrm>
            <a:off x="7590502" y="1353506"/>
            <a:ext cx="917719" cy="824416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8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568" y="2063246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68" y="2103617"/>
            <a:ext cx="255523" cy="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ZoneTexte 27"/>
          <p:cNvSpPr txBox="1"/>
          <p:nvPr/>
        </p:nvSpPr>
        <p:spPr bwMode="auto">
          <a:xfrm>
            <a:off x="2206680" y="5953077"/>
            <a:ext cx="18213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Azionamento Adaptive Frequency™ </a:t>
            </a:r>
            <a:r>
              <a:rPr lang="it-IT" i="1" dirty="0">
                <a:latin typeface="Calibri" panose="020F0502020204030204" pitchFamily="34" charset="0"/>
              </a:rPr>
              <a:t>by Trane</a:t>
            </a:r>
          </a:p>
        </p:txBody>
      </p:sp>
      <p:grpSp>
        <p:nvGrpSpPr>
          <p:cNvPr id="255" name="Groupe 17"/>
          <p:cNvGrpSpPr>
            <a:grpSpLocks/>
          </p:cNvGrpSpPr>
          <p:nvPr/>
        </p:nvGrpSpPr>
        <p:grpSpPr bwMode="auto">
          <a:xfrm>
            <a:off x="2006715" y="5949280"/>
            <a:ext cx="224153" cy="224633"/>
            <a:chOff x="6169076" y="669131"/>
            <a:chExt cx="1015200" cy="1018972"/>
          </a:xfrm>
        </p:grpSpPr>
        <p:sp>
          <p:nvSpPr>
            <p:cNvPr id="256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5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9" y="5952503"/>
            <a:ext cx="199054" cy="1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ZoneTexte 27"/>
          <p:cNvSpPr txBox="1"/>
          <p:nvPr/>
        </p:nvSpPr>
        <p:spPr bwMode="auto">
          <a:xfrm>
            <a:off x="5565265" y="5937923"/>
            <a:ext cx="18870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Motori del ventilatore a commutazione elettronica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91" name="ZoneTexte 47"/>
          <p:cNvSpPr txBox="1"/>
          <p:nvPr/>
        </p:nvSpPr>
        <p:spPr bwMode="auto">
          <a:xfrm>
            <a:off x="385474" y="513374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1.600 kW</a:t>
            </a:r>
          </a:p>
        </p:txBody>
      </p:sp>
      <p:sp>
        <p:nvSpPr>
          <p:cNvPr id="92" name="ZoneTexte 47"/>
          <p:cNvSpPr txBox="1"/>
          <p:nvPr/>
        </p:nvSpPr>
        <p:spPr bwMode="auto">
          <a:xfrm>
            <a:off x="400701" y="538910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1.800 kW</a:t>
            </a:r>
          </a:p>
        </p:txBody>
      </p:sp>
      <p:sp>
        <p:nvSpPr>
          <p:cNvPr id="93" name="ZoneTexte 47"/>
          <p:cNvSpPr txBox="1"/>
          <p:nvPr/>
        </p:nvSpPr>
        <p:spPr bwMode="auto">
          <a:xfrm>
            <a:off x="385473" y="5688131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1.900 kW</a:t>
            </a:r>
          </a:p>
        </p:txBody>
      </p:sp>
      <p:cxnSp>
        <p:nvCxnSpPr>
          <p:cNvPr id="220" name="Connecteur droit 14"/>
          <p:cNvCxnSpPr/>
          <p:nvPr/>
        </p:nvCxnSpPr>
        <p:spPr bwMode="auto">
          <a:xfrm>
            <a:off x="1464177" y="2451941"/>
            <a:ext cx="0" cy="3379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Connecteur droit 21"/>
          <p:cNvCxnSpPr/>
          <p:nvPr/>
        </p:nvCxnSpPr>
        <p:spPr bwMode="auto">
          <a:xfrm>
            <a:off x="1110449" y="24469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Connecteur droit 29"/>
          <p:cNvCxnSpPr/>
          <p:nvPr/>
        </p:nvCxnSpPr>
        <p:spPr bwMode="auto">
          <a:xfrm>
            <a:off x="1110449" y="273031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Connecteur droit 29"/>
          <p:cNvCxnSpPr/>
          <p:nvPr/>
        </p:nvCxnSpPr>
        <p:spPr bwMode="auto">
          <a:xfrm>
            <a:off x="1110449" y="301364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Connecteur droit 29"/>
          <p:cNvCxnSpPr/>
          <p:nvPr/>
        </p:nvCxnSpPr>
        <p:spPr bwMode="auto">
          <a:xfrm>
            <a:off x="1110449" y="3296968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necteur droit 29"/>
          <p:cNvCxnSpPr/>
          <p:nvPr/>
        </p:nvCxnSpPr>
        <p:spPr bwMode="auto">
          <a:xfrm>
            <a:off x="1110449" y="3580294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Connecteur droit 29"/>
          <p:cNvCxnSpPr/>
          <p:nvPr/>
        </p:nvCxnSpPr>
        <p:spPr bwMode="auto">
          <a:xfrm>
            <a:off x="1110449" y="386362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9"/>
          <p:cNvCxnSpPr/>
          <p:nvPr/>
        </p:nvCxnSpPr>
        <p:spPr bwMode="auto">
          <a:xfrm>
            <a:off x="1110449" y="414694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Connecteur droit 29"/>
          <p:cNvCxnSpPr/>
          <p:nvPr/>
        </p:nvCxnSpPr>
        <p:spPr bwMode="auto">
          <a:xfrm>
            <a:off x="1110449" y="443027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9"/>
          <p:cNvCxnSpPr/>
          <p:nvPr/>
        </p:nvCxnSpPr>
        <p:spPr bwMode="auto">
          <a:xfrm>
            <a:off x="1110449" y="473414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29"/>
          <p:cNvCxnSpPr/>
          <p:nvPr/>
        </p:nvCxnSpPr>
        <p:spPr bwMode="auto">
          <a:xfrm>
            <a:off x="1110449" y="4996927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3" y="24021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2" name="Connecteur droit 14"/>
          <p:cNvCxnSpPr/>
          <p:nvPr/>
        </p:nvCxnSpPr>
        <p:spPr bwMode="auto">
          <a:xfrm>
            <a:off x="3118867" y="2439289"/>
            <a:ext cx="0" cy="3388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Connecteur droit 29"/>
          <p:cNvCxnSpPr/>
          <p:nvPr/>
        </p:nvCxnSpPr>
        <p:spPr bwMode="auto">
          <a:xfrm>
            <a:off x="1130247" y="526473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Connecteur droit 29"/>
          <p:cNvCxnSpPr/>
          <p:nvPr/>
        </p:nvCxnSpPr>
        <p:spPr bwMode="auto">
          <a:xfrm>
            <a:off x="1130247" y="5548061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29"/>
          <p:cNvCxnSpPr/>
          <p:nvPr/>
        </p:nvCxnSpPr>
        <p:spPr bwMode="auto">
          <a:xfrm>
            <a:off x="1130247" y="58313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25998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296252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2939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5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3839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2802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564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3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4177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5" y="44191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6" y="46277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48241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51841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8" y="49877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39526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6" y="30771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1425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1875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3" y="46727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431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5955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01703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450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2" y="36471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27920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57" y="4009802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86" y="4502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0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4" y="52222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1" y="50258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1" y="42786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15205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3320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47924" y="1342906"/>
            <a:ext cx="917717" cy="842259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15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40136" y="1854789"/>
              <a:ext cx="1166520" cy="9858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efficienza standard "SE"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19773" y="1342905"/>
            <a:ext cx="917719" cy="842260"/>
            <a:chOff x="813887" y="1676322"/>
            <a:chExt cx="1407399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8" name="Rectangle 35">
              <a:hlinkClick r:id="rId5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>
              <a:hlinkClick r:id="rId5" action="ppaction://hlinksldjump"/>
            </p:cNvPr>
            <p:cNvSpPr txBox="1"/>
            <p:nvPr/>
          </p:nvSpPr>
          <p:spPr>
            <a:xfrm>
              <a:off x="813887" y="1908080"/>
              <a:ext cx="1389005" cy="7782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alta efficienza "HE"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941903" y="1355166"/>
            <a:ext cx="981320" cy="817084"/>
            <a:chOff x="813887" y="1676322"/>
            <a:chExt cx="1504937" cy="1283362"/>
          </a:xfrm>
          <a:solidFill>
            <a:srgbClr val="F0694D"/>
          </a:solidFill>
        </p:grpSpPr>
        <p:sp>
          <p:nvSpPr>
            <p:cNvPr id="127" name="Rectangle 38">
              <a:hlinkClick r:id="rId13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TextBox 127">
              <a:hlinkClick r:id="rId13" action="ppaction://hlinksldjump"/>
            </p:cNvPr>
            <p:cNvSpPr txBox="1"/>
            <p:nvPr/>
          </p:nvSpPr>
          <p:spPr>
            <a:xfrm>
              <a:off x="813887" y="1789082"/>
              <a:ext cx="1504937" cy="101619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alta 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stagionale "HSE"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249645" y="1342905"/>
            <a:ext cx="1033230" cy="842261"/>
            <a:chOff x="742508" y="1676322"/>
            <a:chExt cx="1584545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3" name="Rectangle 41">
              <a:hlinkClick r:id="rId14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extBox 133">
              <a:hlinkClick r:id="rId14" action="ppaction://hlinksldjump"/>
            </p:cNvPr>
            <p:cNvSpPr txBox="1"/>
            <p:nvPr/>
          </p:nvSpPr>
          <p:spPr>
            <a:xfrm>
              <a:off x="742508" y="1870677"/>
              <a:ext cx="1584545" cy="7782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eXtra "XE"</a:t>
              </a:r>
            </a:p>
          </p:txBody>
        </p:sp>
      </p:grpSp>
      <p:sp>
        <p:nvSpPr>
          <p:cNvPr id="135" name="TextBox 134">
            <a:hlinkClick r:id="rId5" action="ppaction://hlinksldjump"/>
          </p:cNvPr>
          <p:cNvSpPr txBox="1"/>
          <p:nvPr/>
        </p:nvSpPr>
        <p:spPr>
          <a:xfrm>
            <a:off x="7509068" y="1421556"/>
            <a:ext cx="10805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Versione alta efficienza stagionale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corta "HSS"</a:t>
            </a:r>
          </a:p>
        </p:txBody>
      </p:sp>
      <p:pic>
        <p:nvPicPr>
          <p:cNvPr id="27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7" y="47410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04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87162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450" y="2054784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85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7" y="2065369"/>
            <a:ext cx="259544" cy="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0" y="2081863"/>
            <a:ext cx="264626" cy="2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135">
            <a:hlinkClick r:id="rId2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37" name="TextBox 136">
            <a:hlinkClick r:id="rId2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38" name="TextBox 137">
            <a:hlinkClick r:id="rId2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39" name="TextBox 138">
            <a:hlinkClick r:id="rId2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140" name="TextBox 139">
            <a:hlinkClick r:id="rId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478336" y="767186"/>
            <a:ext cx="345246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La gamma Sintesis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8713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7924"/>
            <a:ext cx="8226000" cy="4536000"/>
          </a:xfrm>
        </p:spPr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5" y="1326379"/>
            <a:ext cx="8908789" cy="4825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22"/>
          <p:cNvSpPr txBox="1"/>
          <p:nvPr/>
        </p:nvSpPr>
        <p:spPr bwMode="auto">
          <a:xfrm>
            <a:off x="413369" y="2607163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400 kW</a:t>
            </a:r>
          </a:p>
        </p:txBody>
      </p:sp>
      <p:sp>
        <p:nvSpPr>
          <p:cNvPr id="57" name="ZoneTexte 39"/>
          <p:cNvSpPr txBox="1"/>
          <p:nvPr/>
        </p:nvSpPr>
        <p:spPr bwMode="auto">
          <a:xfrm>
            <a:off x="413369" y="2324814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300 kW</a:t>
            </a:r>
          </a:p>
        </p:txBody>
      </p:sp>
      <p:sp>
        <p:nvSpPr>
          <p:cNvPr id="58" name="ZoneTexte 40"/>
          <p:cNvSpPr txBox="1"/>
          <p:nvPr/>
        </p:nvSpPr>
        <p:spPr bwMode="auto">
          <a:xfrm>
            <a:off x="404225" y="2889512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500 kW</a:t>
            </a:r>
          </a:p>
        </p:txBody>
      </p:sp>
      <p:sp>
        <p:nvSpPr>
          <p:cNvPr id="59" name="ZoneTexte 41"/>
          <p:cNvSpPr txBox="1"/>
          <p:nvPr/>
        </p:nvSpPr>
        <p:spPr bwMode="auto">
          <a:xfrm>
            <a:off x="407965" y="3171861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600 kW</a:t>
            </a:r>
          </a:p>
        </p:txBody>
      </p:sp>
      <p:sp>
        <p:nvSpPr>
          <p:cNvPr id="60" name="ZoneTexte 42"/>
          <p:cNvSpPr txBox="1"/>
          <p:nvPr/>
        </p:nvSpPr>
        <p:spPr bwMode="auto">
          <a:xfrm>
            <a:off x="413369" y="3454210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700 kW</a:t>
            </a:r>
          </a:p>
        </p:txBody>
      </p:sp>
      <p:sp>
        <p:nvSpPr>
          <p:cNvPr id="61" name="ZoneTexte 43"/>
          <p:cNvSpPr txBox="1"/>
          <p:nvPr/>
        </p:nvSpPr>
        <p:spPr bwMode="auto">
          <a:xfrm>
            <a:off x="396361" y="3736559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800 kW</a:t>
            </a:r>
          </a:p>
        </p:txBody>
      </p:sp>
      <p:sp>
        <p:nvSpPr>
          <p:cNvPr id="62" name="ZoneTexte 44"/>
          <p:cNvSpPr txBox="1"/>
          <p:nvPr/>
        </p:nvSpPr>
        <p:spPr bwMode="auto">
          <a:xfrm>
            <a:off x="396361" y="4018908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900 kW</a:t>
            </a:r>
          </a:p>
        </p:txBody>
      </p:sp>
      <p:sp>
        <p:nvSpPr>
          <p:cNvPr id="63" name="ZoneTexte 45"/>
          <p:cNvSpPr txBox="1"/>
          <p:nvPr/>
        </p:nvSpPr>
        <p:spPr bwMode="auto">
          <a:xfrm>
            <a:off x="385475" y="4301257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1.000 kW</a:t>
            </a:r>
          </a:p>
        </p:txBody>
      </p:sp>
      <p:sp>
        <p:nvSpPr>
          <p:cNvPr id="64" name="ZoneTexte 46"/>
          <p:cNvSpPr txBox="1"/>
          <p:nvPr/>
        </p:nvSpPr>
        <p:spPr bwMode="auto">
          <a:xfrm>
            <a:off x="385475" y="4583606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1.200 kW</a:t>
            </a:r>
          </a:p>
        </p:txBody>
      </p:sp>
      <p:sp>
        <p:nvSpPr>
          <p:cNvPr id="65" name="ZoneTexte 47"/>
          <p:cNvSpPr txBox="1"/>
          <p:nvPr/>
        </p:nvSpPr>
        <p:spPr bwMode="auto">
          <a:xfrm>
            <a:off x="385475" y="4865958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1.400 kW</a:t>
            </a:r>
          </a:p>
        </p:txBody>
      </p:sp>
      <p:sp>
        <p:nvSpPr>
          <p:cNvPr id="122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5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hlinkClick r:id="rId4" action="ppaction://hlinksldjump"/>
          </p:cNvPr>
          <p:cNvSpPr txBox="1"/>
          <p:nvPr/>
        </p:nvSpPr>
        <p:spPr>
          <a:xfrm>
            <a:off x="5576912" y="6279000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0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0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10" name="Rectangle 38">
            <a:hlinkClick r:id="rId5" action="ppaction://hlinksldjump"/>
          </p:cNvPr>
          <p:cNvSpPr/>
          <p:nvPr/>
        </p:nvSpPr>
        <p:spPr bwMode="auto">
          <a:xfrm>
            <a:off x="7590502" y="1353506"/>
            <a:ext cx="917719" cy="824416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8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568" y="2063246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68" y="2103617"/>
            <a:ext cx="255523" cy="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ZoneTexte 27"/>
          <p:cNvSpPr txBox="1"/>
          <p:nvPr/>
        </p:nvSpPr>
        <p:spPr bwMode="auto">
          <a:xfrm>
            <a:off x="2206680" y="5953077"/>
            <a:ext cx="18213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Azionamento Adaptive Frequency™ </a:t>
            </a:r>
            <a:r>
              <a:rPr lang="it-IT" i="1" dirty="0">
                <a:latin typeface="Calibri" panose="020F0502020204030204" pitchFamily="34" charset="0"/>
              </a:rPr>
              <a:t>by Trane</a:t>
            </a:r>
          </a:p>
        </p:txBody>
      </p:sp>
      <p:grpSp>
        <p:nvGrpSpPr>
          <p:cNvPr id="255" name="Groupe 17"/>
          <p:cNvGrpSpPr>
            <a:grpSpLocks/>
          </p:cNvGrpSpPr>
          <p:nvPr/>
        </p:nvGrpSpPr>
        <p:grpSpPr bwMode="auto">
          <a:xfrm>
            <a:off x="2006715" y="5949280"/>
            <a:ext cx="224153" cy="224633"/>
            <a:chOff x="6169076" y="669131"/>
            <a:chExt cx="1015200" cy="1018972"/>
          </a:xfrm>
        </p:grpSpPr>
        <p:sp>
          <p:nvSpPr>
            <p:cNvPr id="256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5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9" y="5952503"/>
            <a:ext cx="199054" cy="1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ZoneTexte 27"/>
          <p:cNvSpPr txBox="1"/>
          <p:nvPr/>
        </p:nvSpPr>
        <p:spPr bwMode="auto">
          <a:xfrm>
            <a:off x="5565265" y="5937923"/>
            <a:ext cx="18870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Motori del ventilatore a commutazione elettronica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91" name="ZoneTexte 47"/>
          <p:cNvSpPr txBox="1"/>
          <p:nvPr/>
        </p:nvSpPr>
        <p:spPr bwMode="auto">
          <a:xfrm>
            <a:off x="385474" y="513374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1.600 kW</a:t>
            </a:r>
          </a:p>
        </p:txBody>
      </p:sp>
      <p:sp>
        <p:nvSpPr>
          <p:cNvPr id="92" name="ZoneTexte 47"/>
          <p:cNvSpPr txBox="1"/>
          <p:nvPr/>
        </p:nvSpPr>
        <p:spPr bwMode="auto">
          <a:xfrm>
            <a:off x="400701" y="538910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1.800 kW</a:t>
            </a:r>
          </a:p>
        </p:txBody>
      </p:sp>
      <p:sp>
        <p:nvSpPr>
          <p:cNvPr id="93" name="ZoneTexte 47"/>
          <p:cNvSpPr txBox="1"/>
          <p:nvPr/>
        </p:nvSpPr>
        <p:spPr bwMode="auto">
          <a:xfrm>
            <a:off x="385473" y="5688131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1.900 kW</a:t>
            </a:r>
          </a:p>
        </p:txBody>
      </p:sp>
      <p:cxnSp>
        <p:nvCxnSpPr>
          <p:cNvPr id="220" name="Connecteur droit 14"/>
          <p:cNvCxnSpPr/>
          <p:nvPr/>
        </p:nvCxnSpPr>
        <p:spPr bwMode="auto">
          <a:xfrm>
            <a:off x="1464177" y="2451941"/>
            <a:ext cx="0" cy="3379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Connecteur droit 21"/>
          <p:cNvCxnSpPr/>
          <p:nvPr/>
        </p:nvCxnSpPr>
        <p:spPr bwMode="auto">
          <a:xfrm>
            <a:off x="1110449" y="24469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Connecteur droit 29"/>
          <p:cNvCxnSpPr/>
          <p:nvPr/>
        </p:nvCxnSpPr>
        <p:spPr bwMode="auto">
          <a:xfrm>
            <a:off x="1110449" y="273031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Connecteur droit 29"/>
          <p:cNvCxnSpPr/>
          <p:nvPr/>
        </p:nvCxnSpPr>
        <p:spPr bwMode="auto">
          <a:xfrm>
            <a:off x="1110449" y="301364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Connecteur droit 29"/>
          <p:cNvCxnSpPr/>
          <p:nvPr/>
        </p:nvCxnSpPr>
        <p:spPr bwMode="auto">
          <a:xfrm>
            <a:off x="1110449" y="3296968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necteur droit 29"/>
          <p:cNvCxnSpPr/>
          <p:nvPr/>
        </p:nvCxnSpPr>
        <p:spPr bwMode="auto">
          <a:xfrm>
            <a:off x="1110449" y="3580294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Connecteur droit 29"/>
          <p:cNvCxnSpPr/>
          <p:nvPr/>
        </p:nvCxnSpPr>
        <p:spPr bwMode="auto">
          <a:xfrm>
            <a:off x="1110449" y="386362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9"/>
          <p:cNvCxnSpPr/>
          <p:nvPr/>
        </p:nvCxnSpPr>
        <p:spPr bwMode="auto">
          <a:xfrm>
            <a:off x="1110449" y="414694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Connecteur droit 29"/>
          <p:cNvCxnSpPr/>
          <p:nvPr/>
        </p:nvCxnSpPr>
        <p:spPr bwMode="auto">
          <a:xfrm>
            <a:off x="1110449" y="443027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9"/>
          <p:cNvCxnSpPr/>
          <p:nvPr/>
        </p:nvCxnSpPr>
        <p:spPr bwMode="auto">
          <a:xfrm>
            <a:off x="1110449" y="473414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29"/>
          <p:cNvCxnSpPr/>
          <p:nvPr/>
        </p:nvCxnSpPr>
        <p:spPr bwMode="auto">
          <a:xfrm>
            <a:off x="1110449" y="4996927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3" y="24021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2" name="Connecteur droit 14"/>
          <p:cNvCxnSpPr/>
          <p:nvPr/>
        </p:nvCxnSpPr>
        <p:spPr bwMode="auto">
          <a:xfrm>
            <a:off x="3118867" y="2439289"/>
            <a:ext cx="0" cy="3388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Connecteur droit 14"/>
          <p:cNvCxnSpPr/>
          <p:nvPr/>
        </p:nvCxnSpPr>
        <p:spPr bwMode="auto">
          <a:xfrm>
            <a:off x="4720639" y="2445704"/>
            <a:ext cx="0" cy="3385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Connecteur droit 29"/>
          <p:cNvCxnSpPr/>
          <p:nvPr/>
        </p:nvCxnSpPr>
        <p:spPr bwMode="auto">
          <a:xfrm>
            <a:off x="1130247" y="526473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Connecteur droit 29"/>
          <p:cNvCxnSpPr/>
          <p:nvPr/>
        </p:nvCxnSpPr>
        <p:spPr bwMode="auto">
          <a:xfrm>
            <a:off x="1130247" y="5548061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29"/>
          <p:cNvCxnSpPr/>
          <p:nvPr/>
        </p:nvCxnSpPr>
        <p:spPr bwMode="auto">
          <a:xfrm>
            <a:off x="1130247" y="58313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25998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296252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2939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5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3839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2802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564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3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4177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5" y="44191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6" y="46277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48241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51841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8" y="49877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39526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6" y="30771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1425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1875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3" y="46727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431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5955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01703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450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2" y="36471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27920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57" y="4009802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86" y="4502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0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4" y="52222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1" y="50258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1" y="42786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15205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3320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7" y="47410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04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42503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6050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49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280489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92" y="3994771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9" y="435768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4" y="500417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2" y="5229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3" y="45091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158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33649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71772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50941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1047924" y="1342906"/>
            <a:ext cx="917717" cy="842259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34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940136" y="1854789"/>
              <a:ext cx="1166520" cy="9858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efficienza standard "SE"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719773" y="1342905"/>
            <a:ext cx="917719" cy="842260"/>
            <a:chOff x="813887" y="1676322"/>
            <a:chExt cx="1407399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7" name="Rectangle 35">
              <a:hlinkClick r:id="rId5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TextBox 137">
              <a:hlinkClick r:id="rId5" action="ppaction://hlinksldjump"/>
            </p:cNvPr>
            <p:cNvSpPr txBox="1"/>
            <p:nvPr/>
          </p:nvSpPr>
          <p:spPr>
            <a:xfrm>
              <a:off x="813887" y="1908080"/>
              <a:ext cx="1389005" cy="7782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alta efficienza "HE"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941903" y="1355166"/>
            <a:ext cx="981320" cy="817084"/>
            <a:chOff x="813887" y="1676322"/>
            <a:chExt cx="1504937" cy="1283362"/>
          </a:xfrm>
          <a:solidFill>
            <a:srgbClr val="F0694D"/>
          </a:solidFill>
        </p:grpSpPr>
        <p:sp>
          <p:nvSpPr>
            <p:cNvPr id="140" name="Rectangle 38">
              <a:hlinkClick r:id="rId13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TextBox 140">
              <a:hlinkClick r:id="rId13" action="ppaction://hlinksldjump"/>
            </p:cNvPr>
            <p:cNvSpPr txBox="1"/>
            <p:nvPr/>
          </p:nvSpPr>
          <p:spPr>
            <a:xfrm>
              <a:off x="813887" y="1789082"/>
              <a:ext cx="1504937" cy="101619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alta 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stagionale "HSE"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249645" y="1342905"/>
            <a:ext cx="1033230" cy="842261"/>
            <a:chOff x="742508" y="1676322"/>
            <a:chExt cx="1584545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44" name="Rectangle 41">
              <a:hlinkClick r:id="rId14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TextBox 144">
              <a:hlinkClick r:id="rId14" action="ppaction://hlinksldjump"/>
            </p:cNvPr>
            <p:cNvSpPr txBox="1"/>
            <p:nvPr/>
          </p:nvSpPr>
          <p:spPr>
            <a:xfrm>
              <a:off x="742508" y="1870677"/>
              <a:ext cx="1584545" cy="7782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eXtra "XE"</a:t>
              </a:r>
            </a:p>
          </p:txBody>
        </p:sp>
      </p:grpSp>
      <p:sp>
        <p:nvSpPr>
          <p:cNvPr id="146" name="TextBox 145">
            <a:hlinkClick r:id="rId5" action="ppaction://hlinksldjump"/>
          </p:cNvPr>
          <p:cNvSpPr txBox="1"/>
          <p:nvPr/>
        </p:nvSpPr>
        <p:spPr>
          <a:xfrm>
            <a:off x="7509068" y="1421556"/>
            <a:ext cx="10805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Versione alta efficienza stagionale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corta "HSS"</a:t>
            </a:r>
          </a:p>
        </p:txBody>
      </p:sp>
      <p:pic>
        <p:nvPicPr>
          <p:cNvPr id="30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87162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450" y="2054784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85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7" y="2065369"/>
            <a:ext cx="259544" cy="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0" y="2081863"/>
            <a:ext cx="264626" cy="2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>
            <a:hlinkClick r:id="rId2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48" name="TextBox 147">
            <a:hlinkClick r:id="rId2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49" name="TextBox 148">
            <a:hlinkClick r:id="rId2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50" name="TextBox 149">
            <a:hlinkClick r:id="rId2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151" name="TextBox 150">
            <a:hlinkClick r:id="rId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478336" y="767186"/>
            <a:ext cx="345246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La gamma Sintesis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7841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7924"/>
            <a:ext cx="8226000" cy="4536000"/>
          </a:xfrm>
        </p:spPr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5" y="1326379"/>
            <a:ext cx="8908789" cy="4825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22"/>
          <p:cNvSpPr txBox="1"/>
          <p:nvPr/>
        </p:nvSpPr>
        <p:spPr bwMode="auto">
          <a:xfrm>
            <a:off x="413369" y="2607163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400 kW</a:t>
            </a:r>
          </a:p>
        </p:txBody>
      </p:sp>
      <p:sp>
        <p:nvSpPr>
          <p:cNvPr id="57" name="ZoneTexte 39"/>
          <p:cNvSpPr txBox="1"/>
          <p:nvPr/>
        </p:nvSpPr>
        <p:spPr bwMode="auto">
          <a:xfrm>
            <a:off x="413369" y="2324814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300 kW</a:t>
            </a:r>
          </a:p>
        </p:txBody>
      </p:sp>
      <p:sp>
        <p:nvSpPr>
          <p:cNvPr id="58" name="ZoneTexte 40"/>
          <p:cNvSpPr txBox="1"/>
          <p:nvPr/>
        </p:nvSpPr>
        <p:spPr bwMode="auto">
          <a:xfrm>
            <a:off x="404225" y="2889512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500 kW</a:t>
            </a:r>
          </a:p>
        </p:txBody>
      </p:sp>
      <p:sp>
        <p:nvSpPr>
          <p:cNvPr id="59" name="ZoneTexte 41"/>
          <p:cNvSpPr txBox="1"/>
          <p:nvPr/>
        </p:nvSpPr>
        <p:spPr bwMode="auto">
          <a:xfrm>
            <a:off x="407965" y="3171861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600 kW</a:t>
            </a:r>
          </a:p>
        </p:txBody>
      </p:sp>
      <p:sp>
        <p:nvSpPr>
          <p:cNvPr id="60" name="ZoneTexte 42"/>
          <p:cNvSpPr txBox="1"/>
          <p:nvPr/>
        </p:nvSpPr>
        <p:spPr bwMode="auto">
          <a:xfrm>
            <a:off x="413369" y="3454210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700 kW</a:t>
            </a:r>
          </a:p>
        </p:txBody>
      </p:sp>
      <p:sp>
        <p:nvSpPr>
          <p:cNvPr id="61" name="ZoneTexte 43"/>
          <p:cNvSpPr txBox="1"/>
          <p:nvPr/>
        </p:nvSpPr>
        <p:spPr bwMode="auto">
          <a:xfrm>
            <a:off x="396361" y="3736559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800 kW</a:t>
            </a:r>
          </a:p>
        </p:txBody>
      </p:sp>
      <p:sp>
        <p:nvSpPr>
          <p:cNvPr id="62" name="ZoneTexte 44"/>
          <p:cNvSpPr txBox="1"/>
          <p:nvPr/>
        </p:nvSpPr>
        <p:spPr bwMode="auto">
          <a:xfrm>
            <a:off x="396361" y="4018908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900 kW</a:t>
            </a:r>
          </a:p>
        </p:txBody>
      </p:sp>
      <p:sp>
        <p:nvSpPr>
          <p:cNvPr id="63" name="ZoneTexte 45"/>
          <p:cNvSpPr txBox="1"/>
          <p:nvPr/>
        </p:nvSpPr>
        <p:spPr bwMode="auto">
          <a:xfrm>
            <a:off x="385475" y="4301257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1.000 kW</a:t>
            </a:r>
          </a:p>
        </p:txBody>
      </p:sp>
      <p:sp>
        <p:nvSpPr>
          <p:cNvPr id="64" name="ZoneTexte 46"/>
          <p:cNvSpPr txBox="1"/>
          <p:nvPr/>
        </p:nvSpPr>
        <p:spPr bwMode="auto">
          <a:xfrm>
            <a:off x="385475" y="4583606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1.200 kW</a:t>
            </a:r>
          </a:p>
        </p:txBody>
      </p:sp>
      <p:sp>
        <p:nvSpPr>
          <p:cNvPr id="65" name="ZoneTexte 47"/>
          <p:cNvSpPr txBox="1"/>
          <p:nvPr/>
        </p:nvSpPr>
        <p:spPr bwMode="auto">
          <a:xfrm>
            <a:off x="385475" y="4865958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1.400 kW</a:t>
            </a:r>
          </a:p>
        </p:txBody>
      </p:sp>
      <p:sp>
        <p:nvSpPr>
          <p:cNvPr id="122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5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hlinkClick r:id="rId4" action="ppaction://hlinksldjump"/>
          </p:cNvPr>
          <p:cNvSpPr txBox="1"/>
          <p:nvPr/>
        </p:nvSpPr>
        <p:spPr>
          <a:xfrm>
            <a:off x="5576912" y="6279000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0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0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10" name="Rectangle 38">
            <a:hlinkClick r:id="rId5" action="ppaction://hlinksldjump"/>
          </p:cNvPr>
          <p:cNvSpPr/>
          <p:nvPr/>
        </p:nvSpPr>
        <p:spPr bwMode="auto">
          <a:xfrm>
            <a:off x="7590502" y="1353506"/>
            <a:ext cx="917719" cy="824416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8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568" y="2063246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68" y="2103617"/>
            <a:ext cx="255523" cy="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ZoneTexte 27"/>
          <p:cNvSpPr txBox="1"/>
          <p:nvPr/>
        </p:nvSpPr>
        <p:spPr bwMode="auto">
          <a:xfrm>
            <a:off x="2206680" y="5953077"/>
            <a:ext cx="18213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Azionamento Adaptive Frequency™ </a:t>
            </a:r>
            <a:r>
              <a:rPr lang="it-IT" i="1" dirty="0">
                <a:latin typeface="Calibri" panose="020F0502020204030204" pitchFamily="34" charset="0"/>
              </a:rPr>
              <a:t>by Trane</a:t>
            </a:r>
          </a:p>
        </p:txBody>
      </p:sp>
      <p:grpSp>
        <p:nvGrpSpPr>
          <p:cNvPr id="255" name="Groupe 17"/>
          <p:cNvGrpSpPr>
            <a:grpSpLocks/>
          </p:cNvGrpSpPr>
          <p:nvPr/>
        </p:nvGrpSpPr>
        <p:grpSpPr bwMode="auto">
          <a:xfrm>
            <a:off x="2006715" y="5949280"/>
            <a:ext cx="224153" cy="224633"/>
            <a:chOff x="6169076" y="669131"/>
            <a:chExt cx="1015200" cy="1018972"/>
          </a:xfrm>
        </p:grpSpPr>
        <p:sp>
          <p:nvSpPr>
            <p:cNvPr id="256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5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9" y="5952503"/>
            <a:ext cx="199054" cy="1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ZoneTexte 27"/>
          <p:cNvSpPr txBox="1"/>
          <p:nvPr/>
        </p:nvSpPr>
        <p:spPr bwMode="auto">
          <a:xfrm>
            <a:off x="5565265" y="5937923"/>
            <a:ext cx="18870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Motori del ventilatore a commutazione elettronica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91" name="ZoneTexte 47"/>
          <p:cNvSpPr txBox="1"/>
          <p:nvPr/>
        </p:nvSpPr>
        <p:spPr bwMode="auto">
          <a:xfrm>
            <a:off x="385474" y="513374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1.600 kW</a:t>
            </a:r>
          </a:p>
        </p:txBody>
      </p:sp>
      <p:sp>
        <p:nvSpPr>
          <p:cNvPr id="92" name="ZoneTexte 47"/>
          <p:cNvSpPr txBox="1"/>
          <p:nvPr/>
        </p:nvSpPr>
        <p:spPr bwMode="auto">
          <a:xfrm>
            <a:off x="400701" y="538910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1.800 kW</a:t>
            </a:r>
          </a:p>
        </p:txBody>
      </p:sp>
      <p:sp>
        <p:nvSpPr>
          <p:cNvPr id="93" name="ZoneTexte 47"/>
          <p:cNvSpPr txBox="1"/>
          <p:nvPr/>
        </p:nvSpPr>
        <p:spPr bwMode="auto">
          <a:xfrm>
            <a:off x="385473" y="5688131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1.900 kW</a:t>
            </a:r>
          </a:p>
        </p:txBody>
      </p:sp>
      <p:cxnSp>
        <p:nvCxnSpPr>
          <p:cNvPr id="220" name="Connecteur droit 14"/>
          <p:cNvCxnSpPr/>
          <p:nvPr/>
        </p:nvCxnSpPr>
        <p:spPr bwMode="auto">
          <a:xfrm>
            <a:off x="1464177" y="2451941"/>
            <a:ext cx="0" cy="3379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Connecteur droit 21"/>
          <p:cNvCxnSpPr/>
          <p:nvPr/>
        </p:nvCxnSpPr>
        <p:spPr bwMode="auto">
          <a:xfrm>
            <a:off x="1110449" y="24469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Connecteur droit 29"/>
          <p:cNvCxnSpPr/>
          <p:nvPr/>
        </p:nvCxnSpPr>
        <p:spPr bwMode="auto">
          <a:xfrm>
            <a:off x="1110449" y="273031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Connecteur droit 29"/>
          <p:cNvCxnSpPr/>
          <p:nvPr/>
        </p:nvCxnSpPr>
        <p:spPr bwMode="auto">
          <a:xfrm>
            <a:off x="1110449" y="301364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Connecteur droit 29"/>
          <p:cNvCxnSpPr/>
          <p:nvPr/>
        </p:nvCxnSpPr>
        <p:spPr bwMode="auto">
          <a:xfrm>
            <a:off x="1110449" y="3296968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necteur droit 29"/>
          <p:cNvCxnSpPr/>
          <p:nvPr/>
        </p:nvCxnSpPr>
        <p:spPr bwMode="auto">
          <a:xfrm>
            <a:off x="1110449" y="3580294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Connecteur droit 29"/>
          <p:cNvCxnSpPr/>
          <p:nvPr/>
        </p:nvCxnSpPr>
        <p:spPr bwMode="auto">
          <a:xfrm>
            <a:off x="1110449" y="386362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9"/>
          <p:cNvCxnSpPr/>
          <p:nvPr/>
        </p:nvCxnSpPr>
        <p:spPr bwMode="auto">
          <a:xfrm>
            <a:off x="1110449" y="414694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Connecteur droit 29"/>
          <p:cNvCxnSpPr/>
          <p:nvPr/>
        </p:nvCxnSpPr>
        <p:spPr bwMode="auto">
          <a:xfrm>
            <a:off x="1110449" y="443027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9"/>
          <p:cNvCxnSpPr/>
          <p:nvPr/>
        </p:nvCxnSpPr>
        <p:spPr bwMode="auto">
          <a:xfrm>
            <a:off x="1110449" y="473414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29"/>
          <p:cNvCxnSpPr/>
          <p:nvPr/>
        </p:nvCxnSpPr>
        <p:spPr bwMode="auto">
          <a:xfrm>
            <a:off x="1110449" y="4996927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3" y="24021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2" name="Connecteur droit 14"/>
          <p:cNvCxnSpPr/>
          <p:nvPr/>
        </p:nvCxnSpPr>
        <p:spPr bwMode="auto">
          <a:xfrm>
            <a:off x="3118867" y="2439289"/>
            <a:ext cx="0" cy="3388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Connecteur droit 14"/>
          <p:cNvCxnSpPr/>
          <p:nvPr/>
        </p:nvCxnSpPr>
        <p:spPr bwMode="auto">
          <a:xfrm>
            <a:off x="4720639" y="2445704"/>
            <a:ext cx="0" cy="3385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Connecteur droit 14"/>
          <p:cNvCxnSpPr/>
          <p:nvPr/>
        </p:nvCxnSpPr>
        <p:spPr bwMode="auto">
          <a:xfrm>
            <a:off x="6356120" y="2435788"/>
            <a:ext cx="0" cy="3395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Connecteur droit 29"/>
          <p:cNvCxnSpPr/>
          <p:nvPr/>
        </p:nvCxnSpPr>
        <p:spPr bwMode="auto">
          <a:xfrm>
            <a:off x="1130247" y="526473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Connecteur droit 29"/>
          <p:cNvCxnSpPr/>
          <p:nvPr/>
        </p:nvCxnSpPr>
        <p:spPr bwMode="auto">
          <a:xfrm>
            <a:off x="1130247" y="5548061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29"/>
          <p:cNvCxnSpPr/>
          <p:nvPr/>
        </p:nvCxnSpPr>
        <p:spPr bwMode="auto">
          <a:xfrm>
            <a:off x="1130247" y="58313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25998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296252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2939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5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3839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2802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564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3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4177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5" y="44191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6" y="46277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48241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51841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8" y="49877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39526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6" y="30771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1425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1875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3" y="46727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431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5955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01703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450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2" y="36471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27920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57" y="4009802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86" y="4502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0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4" y="52222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1" y="50258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1" y="42786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15205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3320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7" y="47410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04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42503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6050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49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280489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92" y="3994771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9" y="435768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4" y="500417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2" y="5229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3" y="45091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158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33649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71772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50941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243889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66" y="261158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0" y="306576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333899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368260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6" y="345536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95" y="28275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0" y="3995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1" y="455125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65" y="473414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0" y="5229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65" y="43838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6" y="318296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0" y="48952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04" y="40400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49427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0" y="5006791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58" y="50491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550164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28" y="57967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" name="Group 152"/>
          <p:cNvGrpSpPr/>
          <p:nvPr/>
        </p:nvGrpSpPr>
        <p:grpSpPr>
          <a:xfrm>
            <a:off x="1047924" y="1342906"/>
            <a:ext cx="917717" cy="842259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54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40136" y="1854789"/>
              <a:ext cx="1166520" cy="9858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efficienza standard "SE"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719773" y="1342905"/>
            <a:ext cx="917719" cy="842260"/>
            <a:chOff x="813887" y="1676322"/>
            <a:chExt cx="1407399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57" name="Rectangle 35">
              <a:hlinkClick r:id="rId5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>
              <a:hlinkClick r:id="rId5" action="ppaction://hlinksldjump"/>
            </p:cNvPr>
            <p:cNvSpPr txBox="1"/>
            <p:nvPr/>
          </p:nvSpPr>
          <p:spPr>
            <a:xfrm>
              <a:off x="813887" y="1908080"/>
              <a:ext cx="1389005" cy="7782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alta efficienza "HE"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941903" y="1355166"/>
            <a:ext cx="981320" cy="817084"/>
            <a:chOff x="813887" y="1676322"/>
            <a:chExt cx="1504937" cy="1283362"/>
          </a:xfrm>
          <a:solidFill>
            <a:srgbClr val="F0694D"/>
          </a:solidFill>
        </p:grpSpPr>
        <p:sp>
          <p:nvSpPr>
            <p:cNvPr id="160" name="Rectangle 38">
              <a:hlinkClick r:id="rId13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TextBox 160">
              <a:hlinkClick r:id="rId13" action="ppaction://hlinksldjump"/>
            </p:cNvPr>
            <p:cNvSpPr txBox="1"/>
            <p:nvPr/>
          </p:nvSpPr>
          <p:spPr>
            <a:xfrm>
              <a:off x="813887" y="1789082"/>
              <a:ext cx="1504937" cy="101619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alta 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stagionale "HSE"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249645" y="1342905"/>
            <a:ext cx="1033230" cy="842261"/>
            <a:chOff x="742508" y="1676322"/>
            <a:chExt cx="1584545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63" name="Rectangle 41">
              <a:hlinkClick r:id="rId14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TextBox 163">
              <a:hlinkClick r:id="rId14" action="ppaction://hlinksldjump"/>
            </p:cNvPr>
            <p:cNvSpPr txBox="1"/>
            <p:nvPr/>
          </p:nvSpPr>
          <p:spPr>
            <a:xfrm>
              <a:off x="742508" y="1870677"/>
              <a:ext cx="1584545" cy="7782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eXtra "XE"</a:t>
              </a:r>
            </a:p>
          </p:txBody>
        </p:sp>
      </p:grpSp>
      <p:sp>
        <p:nvSpPr>
          <p:cNvPr id="165" name="TextBox 164">
            <a:hlinkClick r:id="rId5" action="ppaction://hlinksldjump"/>
          </p:cNvPr>
          <p:cNvSpPr txBox="1"/>
          <p:nvPr/>
        </p:nvSpPr>
        <p:spPr>
          <a:xfrm>
            <a:off x="7509068" y="1421556"/>
            <a:ext cx="10805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Versione alta efficienza stagionale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corta "HSS"</a:t>
            </a:r>
          </a:p>
        </p:txBody>
      </p:sp>
      <p:pic>
        <p:nvPicPr>
          <p:cNvPr id="30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87162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450" y="2054784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85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7" y="2065369"/>
            <a:ext cx="259544" cy="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0" y="2081863"/>
            <a:ext cx="264626" cy="2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TextBox 170">
            <a:hlinkClick r:id="rId2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74" name="TextBox 173">
            <a:hlinkClick r:id="rId2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75" name="TextBox 174">
            <a:hlinkClick r:id="rId2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76" name="TextBox 175">
            <a:hlinkClick r:id="rId2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177" name="TextBox 176">
            <a:hlinkClick r:id="rId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478336" y="767186"/>
            <a:ext cx="345246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La gamma Sintesis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2037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7924"/>
            <a:ext cx="8226000" cy="4536000"/>
          </a:xfrm>
        </p:spPr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505" y="1326379"/>
            <a:ext cx="8908789" cy="4825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22"/>
          <p:cNvSpPr txBox="1"/>
          <p:nvPr/>
        </p:nvSpPr>
        <p:spPr bwMode="auto">
          <a:xfrm>
            <a:off x="413369" y="2607163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400 kW</a:t>
            </a:r>
          </a:p>
        </p:txBody>
      </p:sp>
      <p:sp>
        <p:nvSpPr>
          <p:cNvPr id="57" name="ZoneTexte 39"/>
          <p:cNvSpPr txBox="1"/>
          <p:nvPr/>
        </p:nvSpPr>
        <p:spPr bwMode="auto">
          <a:xfrm>
            <a:off x="413369" y="2324814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300 kW</a:t>
            </a:r>
          </a:p>
        </p:txBody>
      </p:sp>
      <p:sp>
        <p:nvSpPr>
          <p:cNvPr id="58" name="ZoneTexte 40"/>
          <p:cNvSpPr txBox="1"/>
          <p:nvPr/>
        </p:nvSpPr>
        <p:spPr bwMode="auto">
          <a:xfrm>
            <a:off x="404225" y="2889512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500 kW</a:t>
            </a:r>
          </a:p>
        </p:txBody>
      </p:sp>
      <p:sp>
        <p:nvSpPr>
          <p:cNvPr id="59" name="ZoneTexte 41"/>
          <p:cNvSpPr txBox="1"/>
          <p:nvPr/>
        </p:nvSpPr>
        <p:spPr bwMode="auto">
          <a:xfrm>
            <a:off x="407965" y="3171861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600 kW</a:t>
            </a:r>
          </a:p>
        </p:txBody>
      </p:sp>
      <p:sp>
        <p:nvSpPr>
          <p:cNvPr id="60" name="ZoneTexte 42"/>
          <p:cNvSpPr txBox="1"/>
          <p:nvPr/>
        </p:nvSpPr>
        <p:spPr bwMode="auto">
          <a:xfrm>
            <a:off x="413369" y="3454210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700 kW</a:t>
            </a:r>
          </a:p>
        </p:txBody>
      </p:sp>
      <p:sp>
        <p:nvSpPr>
          <p:cNvPr id="61" name="ZoneTexte 43"/>
          <p:cNvSpPr txBox="1"/>
          <p:nvPr/>
        </p:nvSpPr>
        <p:spPr bwMode="auto">
          <a:xfrm>
            <a:off x="396361" y="3736559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800 kW</a:t>
            </a:r>
          </a:p>
        </p:txBody>
      </p:sp>
      <p:sp>
        <p:nvSpPr>
          <p:cNvPr id="62" name="ZoneTexte 44"/>
          <p:cNvSpPr txBox="1"/>
          <p:nvPr/>
        </p:nvSpPr>
        <p:spPr bwMode="auto">
          <a:xfrm>
            <a:off x="396361" y="4018908"/>
            <a:ext cx="6286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900 kW</a:t>
            </a:r>
          </a:p>
        </p:txBody>
      </p:sp>
      <p:sp>
        <p:nvSpPr>
          <p:cNvPr id="63" name="ZoneTexte 45"/>
          <p:cNvSpPr txBox="1"/>
          <p:nvPr/>
        </p:nvSpPr>
        <p:spPr bwMode="auto">
          <a:xfrm>
            <a:off x="385475" y="4301257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1.000 kW</a:t>
            </a:r>
          </a:p>
        </p:txBody>
      </p:sp>
      <p:sp>
        <p:nvSpPr>
          <p:cNvPr id="64" name="ZoneTexte 46"/>
          <p:cNvSpPr txBox="1"/>
          <p:nvPr/>
        </p:nvSpPr>
        <p:spPr bwMode="auto">
          <a:xfrm>
            <a:off x="385475" y="4583606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1.200 kW</a:t>
            </a:r>
          </a:p>
        </p:txBody>
      </p:sp>
      <p:sp>
        <p:nvSpPr>
          <p:cNvPr id="65" name="ZoneTexte 47"/>
          <p:cNvSpPr txBox="1"/>
          <p:nvPr/>
        </p:nvSpPr>
        <p:spPr bwMode="auto">
          <a:xfrm>
            <a:off x="385475" y="4865958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1.400 kW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78336" y="767186"/>
            <a:ext cx="345246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La gamma Sintesis</a:t>
            </a:r>
          </a:p>
        </p:txBody>
      </p:sp>
      <p:sp>
        <p:nvSpPr>
          <p:cNvPr id="122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5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1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9" name="TextBox 98">
            <a:hlinkClick r:id="rId4" action="ppaction://hlinksldjump"/>
          </p:cNvPr>
          <p:cNvSpPr txBox="1"/>
          <p:nvPr/>
        </p:nvSpPr>
        <p:spPr>
          <a:xfrm>
            <a:off x="5576912" y="6279000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  <p:sp>
        <p:nvSpPr>
          <p:cNvPr id="10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0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10" name="Rectangle 38">
            <a:hlinkClick r:id="rId5" action="ppaction://hlinksldjump"/>
          </p:cNvPr>
          <p:cNvSpPr/>
          <p:nvPr/>
        </p:nvSpPr>
        <p:spPr bwMode="auto">
          <a:xfrm>
            <a:off x="7590502" y="1353506"/>
            <a:ext cx="917719" cy="824416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8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568" y="2063246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68" y="2103617"/>
            <a:ext cx="255523" cy="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ZoneTexte 27"/>
          <p:cNvSpPr txBox="1"/>
          <p:nvPr/>
        </p:nvSpPr>
        <p:spPr bwMode="auto">
          <a:xfrm>
            <a:off x="2206680" y="5953077"/>
            <a:ext cx="182133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Azionamento Adaptive Frequency™ </a:t>
            </a:r>
            <a:r>
              <a:rPr lang="it-IT" i="1" dirty="0">
                <a:latin typeface="Calibri" panose="020F0502020204030204" pitchFamily="34" charset="0"/>
              </a:rPr>
              <a:t>by Trane</a:t>
            </a:r>
          </a:p>
        </p:txBody>
      </p:sp>
      <p:grpSp>
        <p:nvGrpSpPr>
          <p:cNvPr id="255" name="Groupe 17"/>
          <p:cNvGrpSpPr>
            <a:grpSpLocks/>
          </p:cNvGrpSpPr>
          <p:nvPr/>
        </p:nvGrpSpPr>
        <p:grpSpPr bwMode="auto">
          <a:xfrm>
            <a:off x="2006715" y="5949280"/>
            <a:ext cx="224153" cy="224633"/>
            <a:chOff x="6169076" y="669131"/>
            <a:chExt cx="1015200" cy="1018972"/>
          </a:xfrm>
        </p:grpSpPr>
        <p:sp>
          <p:nvSpPr>
            <p:cNvPr id="256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5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9" y="5952503"/>
            <a:ext cx="199054" cy="1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" name="ZoneTexte 27"/>
          <p:cNvSpPr txBox="1"/>
          <p:nvPr/>
        </p:nvSpPr>
        <p:spPr bwMode="auto">
          <a:xfrm>
            <a:off x="5565265" y="5937923"/>
            <a:ext cx="18870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Calibri" panose="020F0502020204030204" pitchFamily="34" charset="0"/>
              </a:rPr>
              <a:t>= Motori del ventilatore a commutazione elettronica</a:t>
            </a:r>
            <a:endParaRPr lang="it-IT" i="1" dirty="0">
              <a:latin typeface="Calibri" panose="020F0502020204030204" pitchFamily="34" charset="0"/>
            </a:endParaRPr>
          </a:p>
        </p:txBody>
      </p:sp>
      <p:sp>
        <p:nvSpPr>
          <p:cNvPr id="91" name="ZoneTexte 47"/>
          <p:cNvSpPr txBox="1"/>
          <p:nvPr/>
        </p:nvSpPr>
        <p:spPr bwMode="auto">
          <a:xfrm>
            <a:off x="385474" y="513374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1.600 kW</a:t>
            </a:r>
          </a:p>
        </p:txBody>
      </p:sp>
      <p:sp>
        <p:nvSpPr>
          <p:cNvPr id="92" name="ZoneTexte 47"/>
          <p:cNvSpPr txBox="1"/>
          <p:nvPr/>
        </p:nvSpPr>
        <p:spPr bwMode="auto">
          <a:xfrm>
            <a:off x="400701" y="5389105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1.800 kW</a:t>
            </a:r>
          </a:p>
        </p:txBody>
      </p:sp>
      <p:sp>
        <p:nvSpPr>
          <p:cNvPr id="93" name="ZoneTexte 47"/>
          <p:cNvSpPr txBox="1"/>
          <p:nvPr/>
        </p:nvSpPr>
        <p:spPr bwMode="auto">
          <a:xfrm>
            <a:off x="385473" y="5688131"/>
            <a:ext cx="700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00" dirty="0">
                <a:latin typeface="Calibri" panose="020F0502020204030204" pitchFamily="34" charset="0"/>
              </a:rPr>
              <a:t>1.900 kW</a:t>
            </a:r>
          </a:p>
        </p:txBody>
      </p:sp>
      <p:cxnSp>
        <p:nvCxnSpPr>
          <p:cNvPr id="220" name="Connecteur droit 14"/>
          <p:cNvCxnSpPr/>
          <p:nvPr/>
        </p:nvCxnSpPr>
        <p:spPr bwMode="auto">
          <a:xfrm>
            <a:off x="1464177" y="2451941"/>
            <a:ext cx="0" cy="3379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1" name="Connecteur droit 21"/>
          <p:cNvCxnSpPr/>
          <p:nvPr/>
        </p:nvCxnSpPr>
        <p:spPr bwMode="auto">
          <a:xfrm>
            <a:off x="1110449" y="24469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Connecteur droit 29"/>
          <p:cNvCxnSpPr/>
          <p:nvPr/>
        </p:nvCxnSpPr>
        <p:spPr bwMode="auto">
          <a:xfrm>
            <a:off x="1110449" y="273031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Connecteur droit 29"/>
          <p:cNvCxnSpPr/>
          <p:nvPr/>
        </p:nvCxnSpPr>
        <p:spPr bwMode="auto">
          <a:xfrm>
            <a:off x="1110449" y="301364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Connecteur droit 29"/>
          <p:cNvCxnSpPr/>
          <p:nvPr/>
        </p:nvCxnSpPr>
        <p:spPr bwMode="auto">
          <a:xfrm>
            <a:off x="1110449" y="3296968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Connecteur droit 29"/>
          <p:cNvCxnSpPr/>
          <p:nvPr/>
        </p:nvCxnSpPr>
        <p:spPr bwMode="auto">
          <a:xfrm>
            <a:off x="1110449" y="3580294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Connecteur droit 29"/>
          <p:cNvCxnSpPr/>
          <p:nvPr/>
        </p:nvCxnSpPr>
        <p:spPr bwMode="auto">
          <a:xfrm>
            <a:off x="1110449" y="386362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9"/>
          <p:cNvCxnSpPr/>
          <p:nvPr/>
        </p:nvCxnSpPr>
        <p:spPr bwMode="auto">
          <a:xfrm>
            <a:off x="1110449" y="4146946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Connecteur droit 29"/>
          <p:cNvCxnSpPr/>
          <p:nvPr/>
        </p:nvCxnSpPr>
        <p:spPr bwMode="auto">
          <a:xfrm>
            <a:off x="1110449" y="4430272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9"/>
          <p:cNvCxnSpPr/>
          <p:nvPr/>
        </p:nvCxnSpPr>
        <p:spPr bwMode="auto">
          <a:xfrm>
            <a:off x="1110449" y="473414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29"/>
          <p:cNvCxnSpPr/>
          <p:nvPr/>
        </p:nvCxnSpPr>
        <p:spPr bwMode="auto">
          <a:xfrm>
            <a:off x="1110449" y="4996927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23" y="24021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2" name="Connecteur droit 14"/>
          <p:cNvCxnSpPr/>
          <p:nvPr/>
        </p:nvCxnSpPr>
        <p:spPr bwMode="auto">
          <a:xfrm>
            <a:off x="3118867" y="2439289"/>
            <a:ext cx="0" cy="33880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Connecteur droit 14"/>
          <p:cNvCxnSpPr/>
          <p:nvPr/>
        </p:nvCxnSpPr>
        <p:spPr bwMode="auto">
          <a:xfrm>
            <a:off x="4720639" y="2445704"/>
            <a:ext cx="0" cy="33856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Connecteur droit 14"/>
          <p:cNvCxnSpPr/>
          <p:nvPr/>
        </p:nvCxnSpPr>
        <p:spPr bwMode="auto">
          <a:xfrm>
            <a:off x="6356120" y="2435788"/>
            <a:ext cx="0" cy="3395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Connecteur droit 14"/>
          <p:cNvCxnSpPr/>
          <p:nvPr/>
        </p:nvCxnSpPr>
        <p:spPr bwMode="auto">
          <a:xfrm>
            <a:off x="8057163" y="2435232"/>
            <a:ext cx="0" cy="3396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Connecteur droit 29"/>
          <p:cNvCxnSpPr/>
          <p:nvPr/>
        </p:nvCxnSpPr>
        <p:spPr bwMode="auto">
          <a:xfrm>
            <a:off x="1130247" y="5264735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Connecteur droit 29"/>
          <p:cNvCxnSpPr/>
          <p:nvPr/>
        </p:nvCxnSpPr>
        <p:spPr bwMode="auto">
          <a:xfrm>
            <a:off x="1130247" y="5548061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29"/>
          <p:cNvCxnSpPr/>
          <p:nvPr/>
        </p:nvCxnSpPr>
        <p:spPr bwMode="auto">
          <a:xfrm>
            <a:off x="1130247" y="5831390"/>
            <a:ext cx="7647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25998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296252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2939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5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3839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2802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564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3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4177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15" y="44191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56" y="46277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39" y="48241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7" y="518419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8" y="49877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9" y="39526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6" y="30771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31425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37" y="318755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3" y="46727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431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25955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01703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45066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2" y="36471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279201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57" y="4009802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86" y="4502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40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54" y="52222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51" y="502583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1" y="42786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54" y="315205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6" y="33320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7" y="47410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04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42503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26050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0239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13" y="347400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49" y="365402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280489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92" y="3994771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59" y="435768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466579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82214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4" y="500417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2" y="5229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3" y="45091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20" y="315897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336496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471772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26" y="509418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243889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66" y="261158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0" y="306576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333899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368260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6" y="345536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95" y="282751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0" y="399501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1" y="455125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65" y="473414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40" y="522920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65" y="4383855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6" y="318296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0" y="4895296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04" y="40400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494274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0" y="5006791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58" y="504918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382" y="550164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28" y="5796720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9" y="241826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7" y="298238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9" y="331384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5" y="349386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9" y="340385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7" y="2818788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9" y="358387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03" y="367388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55" y="419512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25" y="444391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24" y="465308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35" y="484401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7" y="520669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8" y="5012694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51" y="397249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7" y="3043813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6" y="3097028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49" y="3162407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57" y="3207412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24" y="469808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0" name="Image 1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06" y="2611589"/>
            <a:ext cx="106431" cy="1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" name="Group 174"/>
          <p:cNvGrpSpPr/>
          <p:nvPr/>
        </p:nvGrpSpPr>
        <p:grpSpPr>
          <a:xfrm>
            <a:off x="1047924" y="1342906"/>
            <a:ext cx="917717" cy="842259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76" name="Rectangle 32"/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40136" y="1854789"/>
              <a:ext cx="1166520" cy="9858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efficienza standard "SE"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719773" y="1342905"/>
            <a:ext cx="917719" cy="842260"/>
            <a:chOff x="813887" y="1676322"/>
            <a:chExt cx="1407399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79" name="Rectangle 35">
              <a:hlinkClick r:id="rId5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TextBox 179">
              <a:hlinkClick r:id="rId5" action="ppaction://hlinksldjump"/>
            </p:cNvPr>
            <p:cNvSpPr txBox="1"/>
            <p:nvPr/>
          </p:nvSpPr>
          <p:spPr>
            <a:xfrm>
              <a:off x="813887" y="1908080"/>
              <a:ext cx="1389005" cy="77827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 alta efficienza "HE"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5941903" y="1355166"/>
            <a:ext cx="981320" cy="817084"/>
            <a:chOff x="813887" y="1676322"/>
            <a:chExt cx="1504937" cy="1283362"/>
          </a:xfrm>
          <a:solidFill>
            <a:srgbClr val="F0694D"/>
          </a:solidFill>
        </p:grpSpPr>
        <p:sp>
          <p:nvSpPr>
            <p:cNvPr id="182" name="Rectangle 38">
              <a:hlinkClick r:id="rId13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TextBox 182">
              <a:hlinkClick r:id="rId13" action="ppaction://hlinksldjump"/>
            </p:cNvPr>
            <p:cNvSpPr txBox="1"/>
            <p:nvPr/>
          </p:nvSpPr>
          <p:spPr>
            <a:xfrm>
              <a:off x="813887" y="1789082"/>
              <a:ext cx="1504937" cy="101619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alta 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stagionale "HSE"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49645" y="1342905"/>
            <a:ext cx="1033230" cy="842261"/>
            <a:chOff x="742508" y="1676322"/>
            <a:chExt cx="1584545" cy="128336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5" name="Rectangle 41">
              <a:hlinkClick r:id="rId14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TextBox 185">
              <a:hlinkClick r:id="rId14" action="ppaction://hlinksldjump"/>
            </p:cNvPr>
            <p:cNvSpPr txBox="1"/>
            <p:nvPr/>
          </p:nvSpPr>
          <p:spPr>
            <a:xfrm>
              <a:off x="742508" y="1870677"/>
              <a:ext cx="1584545" cy="7782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bg1"/>
                  </a:solidFill>
                </a:rPr>
                <a:t>Versione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efficienza</a:t>
              </a:r>
            </a:p>
            <a:p>
              <a:pPr algn="ctr"/>
              <a:r>
                <a:rPr lang="it-IT" dirty="0">
                  <a:solidFill>
                    <a:schemeClr val="bg1"/>
                  </a:solidFill>
                </a:rPr>
                <a:t>eXtra "XE"</a:t>
              </a:r>
            </a:p>
          </p:txBody>
        </p:sp>
      </p:grpSp>
      <p:sp>
        <p:nvSpPr>
          <p:cNvPr id="187" name="TextBox 186">
            <a:hlinkClick r:id="rId5" action="ppaction://hlinksldjump"/>
          </p:cNvPr>
          <p:cNvSpPr txBox="1"/>
          <p:nvPr/>
        </p:nvSpPr>
        <p:spPr>
          <a:xfrm>
            <a:off x="7509068" y="1421556"/>
            <a:ext cx="10805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Versione alta efficienza stagionale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>
                <a:solidFill>
                  <a:schemeClr val="bg1"/>
                </a:solidFill>
              </a:rPr>
              <a:t>corta "HSS"</a:t>
            </a:r>
          </a:p>
        </p:txBody>
      </p:sp>
      <p:pic>
        <p:nvPicPr>
          <p:cNvPr id="30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087162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83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450" y="2054784"/>
            <a:ext cx="283169" cy="2831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Image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850" y="2063246"/>
            <a:ext cx="260997" cy="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47" y="2065369"/>
            <a:ext cx="259544" cy="2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70" y="2081863"/>
            <a:ext cx="264626" cy="26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TextBox 187">
            <a:hlinkClick r:id="rId20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189" name="TextBox 188">
            <a:hlinkClick r:id="rId21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190" name="TextBox 189">
            <a:hlinkClick r:id="rId22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191" name="TextBox 190">
            <a:hlinkClick r:id="rId23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192" name="TextBox 191">
            <a:hlinkClick r:id="rId4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5277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75798" y="873800"/>
            <a:ext cx="304933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Range operativo</a:t>
            </a:r>
          </a:p>
        </p:txBody>
      </p:sp>
      <p:sp>
        <p:nvSpPr>
          <p:cNvPr id="126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9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5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69900" y="2035838"/>
            <a:ext cx="43552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DC5034"/>
                </a:solidFill>
                <a:latin typeface="+mn-lt"/>
              </a:rPr>
              <a:t>Aria ambiente - raffreddamento tutto l'anno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Di serie da -10 °C a 46 °C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Fino a 55 °C con opzione alta temperatura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Fino a -20 °C con opzione bassa temperatura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b="0" dirty="0">
              <a:latin typeface="+mn-lt"/>
            </a:endParaRPr>
          </a:p>
          <a:p>
            <a:r>
              <a:rPr lang="it-IT" sz="1600" dirty="0">
                <a:solidFill>
                  <a:srgbClr val="DC5034"/>
                </a:solidFill>
                <a:latin typeface="+mn-lt"/>
              </a:rPr>
              <a:t>Temperatura dell'acqua in uscita - comfort e processi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Fino a -12 °C con glicole 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Fino a -8 °C con glicole MP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b="0" dirty="0">
                <a:latin typeface="+mn-lt"/>
              </a:rPr>
              <a:t>Conforme a Ecodesign 2016 per ENTR lot1 (temperatura media industriale +3 °C </a:t>
            </a:r>
            <a:r>
              <a:rPr lang="nl-BE" sz="1600" b="0" dirty="0">
                <a:latin typeface="+mn-lt"/>
                <a:sym typeface="Wingdings" panose="05000000000000000000" pitchFamily="2" charset="2"/>
              </a:rPr>
              <a:t></a:t>
            </a:r>
            <a:r>
              <a:rPr lang="it-IT" sz="1600" b="0" dirty="0">
                <a:latin typeface="+mn-lt"/>
                <a:sym typeface="Wingdings" panose="05000000000000000000" pitchFamily="2" charset="2"/>
              </a:rPr>
              <a:t>SEPR &gt; 2,8)</a:t>
            </a:r>
            <a:endParaRPr lang="it-IT" sz="1600" b="0" dirty="0">
              <a:latin typeface="+mn-lt"/>
            </a:endParaRPr>
          </a:p>
          <a:p>
            <a:endParaRPr lang="it-IT" sz="1600" b="0" dirty="0">
              <a:latin typeface="+mn-lt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1" y="1886857"/>
            <a:ext cx="4126203" cy="37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6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964" y="5814265"/>
            <a:ext cx="5089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1" dirty="0">
                <a:latin typeface="+mn-lt"/>
              </a:rPr>
              <a:t>* Le unità HSE con l'opzione economizzatore non sono compatibili con l'opzione alta temperatura ambiente</a:t>
            </a: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115223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Sottotitolo</a:t>
            </a:r>
          </a:p>
          <a:p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Testo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0" dirty="0">
                <a:solidFill>
                  <a:schemeClr val="tx1">
                    <a:lumMod val="75000"/>
                  </a:schemeClr>
                </a:solidFill>
              </a:rPr>
              <a:t>Elenco puntato</a:t>
            </a:r>
          </a:p>
          <a:p>
            <a:pPr marL="1028700" lvl="1"/>
            <a:r>
              <a:rPr lang="it-IT" sz="140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  <a:p>
            <a:pPr marL="1028700" lvl="1"/>
            <a:r>
              <a:rPr lang="it-IT" sz="1400" b="0" dirty="0">
                <a:solidFill>
                  <a:schemeClr val="tx1">
                    <a:lumMod val="75000"/>
                  </a:schemeClr>
                </a:solidFill>
              </a:rPr>
              <a:t>Sottolivello elenco puntato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9712" y="877366"/>
            <a:ext cx="2185416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DC5034"/>
                </a:solidFill>
              </a:rPr>
              <a:t>Innovazioni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446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7"/>
          <p:cNvSpPr/>
          <p:nvPr/>
        </p:nvSpPr>
        <p:spPr bwMode="auto">
          <a:xfrm>
            <a:off x="529752" y="6129415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84" name="Rectangle 10"/>
          <p:cNvSpPr/>
          <p:nvPr/>
        </p:nvSpPr>
        <p:spPr bwMode="auto">
          <a:xfrm>
            <a:off x="3915444" y="6136026"/>
            <a:ext cx="1449055" cy="56906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90" name="Rectangle 18"/>
          <p:cNvSpPr/>
          <p:nvPr/>
        </p:nvSpPr>
        <p:spPr bwMode="auto">
          <a:xfrm>
            <a:off x="2248179" y="6127101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pic>
        <p:nvPicPr>
          <p:cNvPr id="39" name="Picture 2" descr="F:\Ingersoll Rand\2.TRANE 2014\BROCHURES\Overview Brochure Update 2014\IN\BAT1-corr\3177-RTAF_W_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79" y="1929479"/>
            <a:ext cx="4451203" cy="3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3"/>
          <p:cNvSpPr/>
          <p:nvPr/>
        </p:nvSpPr>
        <p:spPr bwMode="auto">
          <a:xfrm>
            <a:off x="5573833" y="6136373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44" name="Rectangle 13"/>
          <p:cNvSpPr/>
          <p:nvPr/>
        </p:nvSpPr>
        <p:spPr bwMode="auto">
          <a:xfrm>
            <a:off x="7190059" y="6127229"/>
            <a:ext cx="1449055" cy="569062"/>
          </a:xfrm>
          <a:prstGeom prst="roundRect">
            <a:avLst/>
          </a:prstGeom>
          <a:solidFill>
            <a:srgbClr val="F069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04134" y="1524663"/>
            <a:ext cx="1692954" cy="1575912"/>
            <a:chOff x="5404134" y="1524663"/>
            <a:chExt cx="1692954" cy="1575912"/>
          </a:xfrm>
        </p:grpSpPr>
        <p:grpSp>
          <p:nvGrpSpPr>
            <p:cNvPr id="68" name="Group 67"/>
            <p:cNvGrpSpPr/>
            <p:nvPr/>
          </p:nvGrpSpPr>
          <p:grpSpPr>
            <a:xfrm>
              <a:off x="5404134" y="1524663"/>
              <a:ext cx="1692954" cy="646332"/>
              <a:chOff x="557035" y="2746781"/>
              <a:chExt cx="1832710" cy="396889"/>
            </a:xfrm>
          </p:grpSpPr>
          <p:sp>
            <p:nvSpPr>
              <p:cNvPr id="71" name="Rectangle 17">
                <a:hlinkClick r:id="rId4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hlinkClick r:id="rId5" action="ppaction://hlinksldjump"/>
              </p:cNvPr>
              <p:cNvSpPr/>
              <p:nvPr/>
            </p:nvSpPr>
            <p:spPr>
              <a:xfrm>
                <a:off x="728445" y="2746781"/>
                <a:ext cx="1600325" cy="396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200" dirty="0">
                    <a:solidFill>
                      <a:schemeClr val="bg1"/>
                    </a:solidFill>
                  </a:rPr>
                  <a:t>B</a:t>
                </a:r>
                <a:r>
                  <a:rPr lang="it-IT" sz="1200" b="1" dirty="0">
                    <a:solidFill>
                      <a:schemeClr val="bg1"/>
                    </a:solidFill>
                  </a:rPr>
                  <a:t>atterie</a:t>
                </a:r>
              </a:p>
              <a:p>
                <a:pPr algn="ctr"/>
                <a:r>
                  <a:rPr lang="it-IT" sz="1200" dirty="0">
                    <a:solidFill>
                      <a:schemeClr val="bg1"/>
                    </a:solidFill>
                  </a:rPr>
                  <a:t>di condensazione</a:t>
                </a:r>
                <a:br>
                  <a:rPr lang="it-IT" sz="1200" dirty="0">
                    <a:solidFill>
                      <a:schemeClr val="bg1"/>
                    </a:solidFill>
                  </a:rPr>
                </a:br>
                <a:r>
                  <a:rPr lang="it-IT" sz="1200" dirty="0">
                    <a:solidFill>
                      <a:schemeClr val="bg1"/>
                    </a:solidFill>
                  </a:rPr>
                  <a:t> a microcanali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9" name="Elbow Connector 58"/>
            <p:cNvCxnSpPr/>
            <p:nvPr/>
          </p:nvCxnSpPr>
          <p:spPr>
            <a:xfrm rot="5400000" flipH="1" flipV="1">
              <a:off x="5842478" y="2331941"/>
              <a:ext cx="970340" cy="566928"/>
            </a:xfrm>
            <a:prstGeom prst="bentConnector3">
              <a:avLst>
                <a:gd name="adj1" fmla="val 55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53514" y="2667815"/>
            <a:ext cx="2565253" cy="1021920"/>
            <a:chOff x="453514" y="2667815"/>
            <a:chExt cx="2565253" cy="1021920"/>
          </a:xfrm>
        </p:grpSpPr>
        <p:grpSp>
          <p:nvGrpSpPr>
            <p:cNvPr id="76" name="Group 75"/>
            <p:cNvGrpSpPr/>
            <p:nvPr/>
          </p:nvGrpSpPr>
          <p:grpSpPr>
            <a:xfrm>
              <a:off x="453514" y="3112636"/>
              <a:ext cx="1692953" cy="577099"/>
              <a:chOff x="557035" y="2750388"/>
              <a:chExt cx="1832710" cy="354376"/>
            </a:xfrm>
          </p:grpSpPr>
          <p:sp>
            <p:nvSpPr>
              <p:cNvPr id="77" name="Rectangle 17">
                <a:hlinkClick r:id="rId6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hlinkClick r:id="rId6" action="ppaction://hlinksldjump"/>
              </p:cNvPr>
              <p:cNvSpPr/>
              <p:nvPr/>
            </p:nvSpPr>
            <p:spPr>
              <a:xfrm>
                <a:off x="578452" y="2750388"/>
                <a:ext cx="1788087" cy="283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Diffusori con ventilatore</a:t>
                </a:r>
              </a:p>
              <a:p>
                <a:pPr algn="ctr"/>
                <a:r>
                  <a:rPr lang="it-IT" sz="1200" dirty="0">
                    <a:solidFill>
                      <a:schemeClr val="bg1"/>
                    </a:solidFill>
                  </a:rPr>
                  <a:t>riprogettati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5" name="Elbow Connector 94"/>
            <p:cNvCxnSpPr/>
            <p:nvPr/>
          </p:nvCxnSpPr>
          <p:spPr>
            <a:xfrm flipV="1">
              <a:off x="2146467" y="2667815"/>
              <a:ext cx="872300" cy="5860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455140" y="5032290"/>
            <a:ext cx="1692955" cy="583613"/>
            <a:chOff x="557034" y="2746388"/>
            <a:chExt cx="1832711" cy="358376"/>
          </a:xfrm>
        </p:grpSpPr>
        <p:sp>
          <p:nvSpPr>
            <p:cNvPr id="57" name="Rectangle 17">
              <a:hlinkClick r:id="rId7" action="ppaction://hlinksldjump"/>
            </p:cNvPr>
            <p:cNvSpPr/>
            <p:nvPr/>
          </p:nvSpPr>
          <p:spPr bwMode="auto">
            <a:xfrm>
              <a:off x="557035" y="2759824"/>
              <a:ext cx="1832710" cy="34494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>
              <a:hlinkClick r:id="rId7" action="ppaction://hlinksldjump"/>
            </p:cNvPr>
            <p:cNvSpPr/>
            <p:nvPr/>
          </p:nvSpPr>
          <p:spPr>
            <a:xfrm>
              <a:off x="557034" y="2746388"/>
              <a:ext cx="1777492" cy="283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Azionamento </a:t>
              </a: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Adaptive Frequency</a:t>
              </a:r>
              <a:r>
                <a:rPr lang="it-IT" sz="1200" b="1" baseline="30000" dirty="0">
                  <a:solidFill>
                    <a:schemeClr val="bg1"/>
                  </a:solidFill>
                </a:rPr>
                <a:t>TM 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6796" y="3434628"/>
            <a:ext cx="1692953" cy="2181280"/>
            <a:chOff x="1696796" y="3434628"/>
            <a:chExt cx="1692953" cy="2181280"/>
          </a:xfrm>
        </p:grpSpPr>
        <p:grpSp>
          <p:nvGrpSpPr>
            <p:cNvPr id="79" name="Group 78"/>
            <p:cNvGrpSpPr/>
            <p:nvPr/>
          </p:nvGrpSpPr>
          <p:grpSpPr>
            <a:xfrm>
              <a:off x="1696796" y="5054175"/>
              <a:ext cx="1692953" cy="561733"/>
              <a:chOff x="557035" y="2759824"/>
              <a:chExt cx="1832710" cy="344940"/>
            </a:xfrm>
          </p:grpSpPr>
          <p:sp>
            <p:nvSpPr>
              <p:cNvPr id="80" name="Rectangle 17">
                <a:hlinkClick r:id="rId8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hlinkClick r:id="rId8" action="ppaction://hlinksldjump"/>
              </p:cNvPr>
              <p:cNvSpPr/>
              <p:nvPr/>
            </p:nvSpPr>
            <p:spPr>
              <a:xfrm>
                <a:off x="600925" y="2806363"/>
                <a:ext cx="1788087" cy="283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Nuovo controllo </a:t>
                </a:r>
                <a:br>
                  <a:rPr lang="it-IT" sz="1200" b="1" dirty="0">
                    <a:solidFill>
                      <a:schemeClr val="bg1"/>
                    </a:solidFill>
                  </a:rPr>
                </a:br>
                <a:r>
                  <a:rPr lang="it-IT" sz="1200" b="1" dirty="0">
                    <a:solidFill>
                      <a:schemeClr val="bg1"/>
                    </a:solidFill>
                  </a:rPr>
                  <a:t>e interfaccia</a:t>
                </a:r>
              </a:p>
            </p:txBody>
          </p:sp>
        </p:grpSp>
        <p:cxnSp>
          <p:nvCxnSpPr>
            <p:cNvPr id="54" name="Elbow Connector 53"/>
            <p:cNvCxnSpPr/>
            <p:nvPr/>
          </p:nvCxnSpPr>
          <p:spPr>
            <a:xfrm rot="5400000" flipH="1" flipV="1">
              <a:off x="1759068" y="3923739"/>
              <a:ext cx="1619547" cy="6413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047488" y="3203795"/>
            <a:ext cx="3473493" cy="561733"/>
            <a:chOff x="5047488" y="3203795"/>
            <a:chExt cx="3473493" cy="561733"/>
          </a:xfrm>
        </p:grpSpPr>
        <p:grpSp>
          <p:nvGrpSpPr>
            <p:cNvPr id="64" name="Group 63"/>
            <p:cNvGrpSpPr/>
            <p:nvPr/>
          </p:nvGrpSpPr>
          <p:grpSpPr>
            <a:xfrm>
              <a:off x="6828027" y="3203795"/>
              <a:ext cx="1692954" cy="561733"/>
              <a:chOff x="557035" y="2759824"/>
              <a:chExt cx="1832710" cy="344940"/>
            </a:xfrm>
          </p:grpSpPr>
          <p:sp>
            <p:nvSpPr>
              <p:cNvPr id="65" name="Rectangle 17">
                <a:hlinkClick r:id="rId4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>
                <a:hlinkClick r:id="rId9" action="ppaction://hlinksldjump"/>
              </p:cNvPr>
              <p:cNvSpPr/>
              <p:nvPr/>
            </p:nvSpPr>
            <p:spPr>
              <a:xfrm>
                <a:off x="903525" y="2817357"/>
                <a:ext cx="1236391" cy="283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Evaporatore </a:t>
                </a:r>
                <a:r>
                  <a:rPr lang="it-IT" sz="1200" dirty="0">
                    <a:solidFill>
                      <a:schemeClr val="bg1"/>
                    </a:solidFill>
                  </a:rPr>
                  <a:t>a</a:t>
                </a:r>
                <a:r>
                  <a:rPr lang="it-IT" sz="1200" b="1" dirty="0">
                    <a:solidFill>
                      <a:schemeClr val="bg1"/>
                    </a:solidFill>
                  </a:rPr>
                  <a:t>llagato</a:t>
                </a:r>
              </a:p>
              <a:p>
                <a:pPr algn="ctr"/>
                <a:r>
                  <a:rPr lang="it-IT" sz="1200" b="1" dirty="0">
                    <a:solidFill>
                      <a:schemeClr val="bg1"/>
                    </a:solidFill>
                  </a:rPr>
                  <a:t>CHIL</a:t>
                </a:r>
              </a:p>
            </p:txBody>
          </p:sp>
        </p:grpSp>
        <p:cxnSp>
          <p:nvCxnSpPr>
            <p:cNvPr id="60" name="Elbow Connector 59"/>
            <p:cNvCxnSpPr>
              <a:endCxn id="65" idx="1"/>
            </p:cNvCxnSpPr>
            <p:nvPr/>
          </p:nvCxnSpPr>
          <p:spPr>
            <a:xfrm flipV="1">
              <a:off x="5047488" y="3484662"/>
              <a:ext cx="1780539" cy="20507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217065" y="4244401"/>
            <a:ext cx="805206" cy="1371507"/>
            <a:chOff x="7217065" y="4244401"/>
            <a:chExt cx="805206" cy="1371507"/>
          </a:xfrm>
        </p:grpSpPr>
        <p:pic>
          <p:nvPicPr>
            <p:cNvPr id="61" name="Picture 2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33" t="-481"/>
            <a:stretch>
              <a:fillRect/>
            </a:stretch>
          </p:blipFill>
          <p:spPr bwMode="auto">
            <a:xfrm>
              <a:off x="7217065" y="4244401"/>
              <a:ext cx="633890" cy="137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 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8764" y="4761736"/>
              <a:ext cx="413507" cy="4135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696796" y="1559460"/>
            <a:ext cx="2319264" cy="955141"/>
            <a:chOff x="1696796" y="1559460"/>
            <a:chExt cx="2319264" cy="955141"/>
          </a:xfrm>
        </p:grpSpPr>
        <p:grpSp>
          <p:nvGrpSpPr>
            <p:cNvPr id="32" name="Group 31"/>
            <p:cNvGrpSpPr/>
            <p:nvPr/>
          </p:nvGrpSpPr>
          <p:grpSpPr>
            <a:xfrm>
              <a:off x="1696796" y="1559460"/>
              <a:ext cx="2319264" cy="955141"/>
              <a:chOff x="1696796" y="1559460"/>
              <a:chExt cx="2319264" cy="955141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96796" y="1559460"/>
                <a:ext cx="1692953" cy="646332"/>
                <a:chOff x="557035" y="2737426"/>
                <a:chExt cx="1832710" cy="396889"/>
              </a:xfrm>
            </p:grpSpPr>
            <p:sp>
              <p:nvSpPr>
                <p:cNvPr id="74" name="Rectangle 17">
                  <a:hlinkClick r:id="rId12" action="ppaction://hlinksldjump"/>
                </p:cNvPr>
                <p:cNvSpPr/>
                <p:nvPr/>
              </p:nvSpPr>
              <p:spPr bwMode="auto">
                <a:xfrm>
                  <a:off x="557035" y="2759824"/>
                  <a:ext cx="1832710" cy="344940"/>
                </a:xfrm>
                <a:prstGeom prst="roundRect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>
                  <a:hlinkClick r:id="rId12" action="ppaction://hlinksldjump"/>
                </p:cNvPr>
                <p:cNvSpPr/>
                <p:nvPr/>
              </p:nvSpPr>
              <p:spPr>
                <a:xfrm>
                  <a:off x="708644" y="2737426"/>
                  <a:ext cx="1551737" cy="3968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it-IT" sz="1200" b="1" dirty="0">
                      <a:solidFill>
                        <a:schemeClr val="bg1"/>
                      </a:solidFill>
                    </a:rPr>
                    <a:t>Ventilatori </a:t>
                  </a:r>
                </a:p>
                <a:p>
                  <a:pPr algn="ctr"/>
                  <a:r>
                    <a:rPr lang="it-IT" sz="1200" dirty="0">
                      <a:solidFill>
                        <a:schemeClr val="bg1"/>
                      </a:solidFill>
                    </a:rPr>
                    <a:t>a commutazione </a:t>
                  </a:r>
                  <a:br>
                    <a:rPr lang="it-IT" sz="1200" dirty="0">
                      <a:solidFill>
                        <a:schemeClr val="bg1"/>
                      </a:solidFill>
                    </a:rPr>
                  </a:br>
                  <a:r>
                    <a:rPr lang="it-IT" sz="1200" dirty="0">
                      <a:solidFill>
                        <a:schemeClr val="bg1"/>
                      </a:solidFill>
                    </a:rPr>
                    <a:t>elettronica (EC)</a:t>
                  </a:r>
                  <a:endParaRPr lang="it-IT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46" name="Elbow Connector 45"/>
              <p:cNvCxnSpPr/>
              <p:nvPr/>
            </p:nvCxnSpPr>
            <p:spPr>
              <a:xfrm rot="16200000" flipV="1">
                <a:off x="3380023" y="1878565"/>
                <a:ext cx="654909" cy="617164"/>
              </a:xfrm>
              <a:prstGeom prst="bentConnector3">
                <a:avLst>
                  <a:gd name="adj1" fmla="val 98868"/>
                </a:avLst>
              </a:prstGeom>
              <a:ln w="19050">
                <a:solidFill>
                  <a:srgbClr val="DC50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6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backgroundMark x1="90909" y1="6818" x2="90909" y2="6818"/>
                          <a14:backgroundMark x1="93182" y1="88068" x2="93182" y2="88068"/>
                          <a14:backgroundMark x1="40909" y1="92614" x2="40909" y2="92614"/>
                          <a14:backgroundMark x1="7386" y1="8523" x2="7386" y2="85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973" y="1687296"/>
              <a:ext cx="379007" cy="37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TextBox 54">
            <a:hlinkClick r:id="rId15" action="ppaction://hlinksldjump"/>
          </p:cNvPr>
          <p:cNvSpPr txBox="1"/>
          <p:nvPr/>
        </p:nvSpPr>
        <p:spPr>
          <a:xfrm>
            <a:off x="501411" y="617430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Pagina principale</a:t>
            </a:r>
          </a:p>
        </p:txBody>
      </p:sp>
      <p:sp>
        <p:nvSpPr>
          <p:cNvPr id="62" name="TextBox 61">
            <a:hlinkClick r:id="rId16" action="ppaction://hlinksldjump"/>
          </p:cNvPr>
          <p:cNvSpPr txBox="1"/>
          <p:nvPr/>
        </p:nvSpPr>
        <p:spPr>
          <a:xfrm>
            <a:off x="4016059" y="6176845"/>
            <a:ext cx="1247823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le innovazioni</a:t>
            </a:r>
          </a:p>
        </p:txBody>
      </p:sp>
      <p:sp>
        <p:nvSpPr>
          <p:cNvPr id="63" name="TextBox 62">
            <a:hlinkClick r:id="rId17" action="ppaction://hlinksldjump"/>
          </p:cNvPr>
          <p:cNvSpPr txBox="1"/>
          <p:nvPr/>
        </p:nvSpPr>
        <p:spPr>
          <a:xfrm>
            <a:off x="7126927" y="6153308"/>
            <a:ext cx="1540528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Offerta completa di Trane</a:t>
            </a:r>
          </a:p>
        </p:txBody>
      </p:sp>
      <p:sp>
        <p:nvSpPr>
          <p:cNvPr id="66" name="TextBox 65">
            <a:hlinkClick r:id="rId4" action="ppaction://hlinksldjump"/>
          </p:cNvPr>
          <p:cNvSpPr txBox="1"/>
          <p:nvPr/>
        </p:nvSpPr>
        <p:spPr>
          <a:xfrm>
            <a:off x="2248179" y="6153367"/>
            <a:ext cx="143073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Scopri l'intera gamma</a:t>
            </a:r>
          </a:p>
        </p:txBody>
      </p:sp>
      <p:sp>
        <p:nvSpPr>
          <p:cNvPr id="86" name="TextBox 85">
            <a:hlinkClick r:id="rId18" action="ppaction://hlinksldjump"/>
          </p:cNvPr>
          <p:cNvSpPr txBox="1"/>
          <p:nvPr/>
        </p:nvSpPr>
        <p:spPr>
          <a:xfrm>
            <a:off x="5576912" y="6176845"/>
            <a:ext cx="1436832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Caratteristiche uniche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666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plate A">
  <a:themeElements>
    <a:clrScheme name="Trane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DC5034"/>
      </a:accent1>
      <a:accent2>
        <a:srgbClr val="005288"/>
      </a:accent2>
      <a:accent3>
        <a:srgbClr val="BC9B6A"/>
      </a:accent3>
      <a:accent4>
        <a:srgbClr val="00B9E4"/>
      </a:accent4>
      <a:accent5>
        <a:srgbClr val="2F8870"/>
      </a:accent5>
      <a:accent6>
        <a:srgbClr val="BABABA"/>
      </a:accent6>
      <a:hlink>
        <a:srgbClr val="DC5034"/>
      </a:hlink>
      <a:folHlink>
        <a:srgbClr val="666666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89FD8D8A9343B3889AE810C83B24" ma:contentTypeVersion="0" ma:contentTypeDescription="Create a new document." ma:contentTypeScope="" ma:versionID="bab8ab497cdadce72341cb4b5a8eca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D9BE21-EC2A-4A96-B739-F21C27F31F5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BE22C5E-28A8-4C67-8E62-459304544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A0866-CEA8-49B9-8D15-0CC231FC2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49361</TotalTime>
  <Words>2347</Words>
  <Application>Microsoft Office PowerPoint</Application>
  <PresentationFormat>On-screen Show (4:3)</PresentationFormat>
  <Paragraphs>668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Times New Roman</vt:lpstr>
      <vt:lpstr>Wingdings</vt:lpstr>
      <vt:lpstr>ヒラギノ角ゴ Pro W3</vt:lpstr>
      <vt:lpstr>Template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Aditya Agarwal</dc:creator>
  <cp:lastModifiedBy>Helen Ross</cp:lastModifiedBy>
  <cp:revision>2276</cp:revision>
  <cp:lastPrinted>2015-01-23T14:11:58Z</cp:lastPrinted>
  <dcterms:created xsi:type="dcterms:W3CDTF">2001-06-01T18:18:43Z</dcterms:created>
  <dcterms:modified xsi:type="dcterms:W3CDTF">2016-12-13T14:25:35Z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D8D62CF9-B9B2-463E-3F44-3F3B471B3F3F</vt:lpwstr>
  </property>
  <property fmtid="{D5CDD505-2E9C-101B-9397-08002B2CF9AE}" pid="3" name="ArticulatePath">
    <vt:lpwstr>RLCCMS006GB1116pptx-IT</vt:lpwstr>
  </property>
</Properties>
</file>